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2"/>
  </p:notesMasterIdLst>
  <p:sldIdLst>
    <p:sldId id="256" r:id="rId2"/>
    <p:sldId id="310" r:id="rId3"/>
    <p:sldId id="262" r:id="rId4"/>
    <p:sldId id="397" r:id="rId5"/>
    <p:sldId id="317" r:id="rId6"/>
    <p:sldId id="408" r:id="rId7"/>
    <p:sldId id="409" r:id="rId8"/>
    <p:sldId id="321" r:id="rId9"/>
    <p:sldId id="334" r:id="rId10"/>
    <p:sldId id="326" r:id="rId11"/>
    <p:sldId id="324" r:id="rId12"/>
    <p:sldId id="329" r:id="rId13"/>
    <p:sldId id="338" r:id="rId14"/>
    <p:sldId id="331" r:id="rId15"/>
    <p:sldId id="335" r:id="rId16"/>
    <p:sldId id="336" r:id="rId17"/>
    <p:sldId id="398" r:id="rId18"/>
    <p:sldId id="358" r:id="rId19"/>
    <p:sldId id="357" r:id="rId20"/>
    <p:sldId id="360" r:id="rId21"/>
    <p:sldId id="361" r:id="rId22"/>
    <p:sldId id="362" r:id="rId23"/>
    <p:sldId id="363" r:id="rId24"/>
    <p:sldId id="364" r:id="rId25"/>
    <p:sldId id="366" r:id="rId26"/>
    <p:sldId id="365" r:id="rId27"/>
    <p:sldId id="367" r:id="rId28"/>
    <p:sldId id="368" r:id="rId29"/>
    <p:sldId id="369" r:id="rId30"/>
    <p:sldId id="370" r:id="rId31"/>
    <p:sldId id="371" r:id="rId32"/>
    <p:sldId id="399" r:id="rId33"/>
    <p:sldId id="372" r:id="rId34"/>
    <p:sldId id="375" r:id="rId35"/>
    <p:sldId id="381" r:id="rId36"/>
    <p:sldId id="382" r:id="rId37"/>
    <p:sldId id="383" r:id="rId38"/>
    <p:sldId id="384" r:id="rId39"/>
    <p:sldId id="385" r:id="rId40"/>
    <p:sldId id="386" r:id="rId41"/>
    <p:sldId id="410" r:id="rId42"/>
    <p:sldId id="387" r:id="rId43"/>
    <p:sldId id="388" r:id="rId44"/>
    <p:sldId id="389" r:id="rId45"/>
    <p:sldId id="390" r:id="rId46"/>
    <p:sldId id="391" r:id="rId47"/>
    <p:sldId id="392" r:id="rId48"/>
    <p:sldId id="393" r:id="rId49"/>
    <p:sldId id="394" r:id="rId50"/>
    <p:sldId id="395" r:id="rId51"/>
    <p:sldId id="401" r:id="rId52"/>
    <p:sldId id="374" r:id="rId53"/>
    <p:sldId id="376" r:id="rId54"/>
    <p:sldId id="380" r:id="rId55"/>
    <p:sldId id="379" r:id="rId56"/>
    <p:sldId id="377" r:id="rId57"/>
    <p:sldId id="378" r:id="rId58"/>
    <p:sldId id="396" r:id="rId59"/>
    <p:sldId id="404" r:id="rId60"/>
    <p:sldId id="403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709C55F-86B5-9446-ADFB-FFDAAF414CDB}">
          <p14:sldIdLst>
            <p14:sldId id="256"/>
            <p14:sldId id="310"/>
            <p14:sldId id="262"/>
          </p14:sldIdLst>
        </p14:section>
        <p14:section name="Arrays" id="{B20DEB61-6F13-6743-ACB2-0D2BDBFB4D77}">
          <p14:sldIdLst>
            <p14:sldId id="397"/>
            <p14:sldId id="317"/>
            <p14:sldId id="408"/>
            <p14:sldId id="409"/>
            <p14:sldId id="321"/>
            <p14:sldId id="334"/>
            <p14:sldId id="326"/>
            <p14:sldId id="324"/>
            <p14:sldId id="329"/>
            <p14:sldId id="338"/>
            <p14:sldId id="331"/>
            <p14:sldId id="335"/>
            <p14:sldId id="336"/>
          </p14:sldIdLst>
        </p14:section>
        <p14:section name="2D" id="{05155D93-E5EC-C747-8E7C-E2708EFE97F6}">
          <p14:sldIdLst>
            <p14:sldId id="398"/>
            <p14:sldId id="358"/>
            <p14:sldId id="357"/>
            <p14:sldId id="360"/>
            <p14:sldId id="361"/>
            <p14:sldId id="362"/>
            <p14:sldId id="363"/>
            <p14:sldId id="364"/>
            <p14:sldId id="366"/>
            <p14:sldId id="365"/>
            <p14:sldId id="367"/>
            <p14:sldId id="368"/>
            <p14:sldId id="369"/>
            <p14:sldId id="370"/>
            <p14:sldId id="371"/>
          </p14:sldIdLst>
        </p14:section>
        <p14:section name="Images" id="{16862D8E-3EE1-0047-83A1-44200774802B}">
          <p14:sldIdLst>
            <p14:sldId id="399"/>
            <p14:sldId id="372"/>
            <p14:sldId id="375"/>
            <p14:sldId id="381"/>
            <p14:sldId id="382"/>
            <p14:sldId id="383"/>
            <p14:sldId id="384"/>
            <p14:sldId id="385"/>
            <p14:sldId id="386"/>
            <p14:sldId id="410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</p14:sldIdLst>
        </p14:section>
        <p14:section name="Modifying" id="{6622E39F-B5AD-9341-8FAE-7AB445CC3C6A}">
          <p14:sldIdLst>
            <p14:sldId id="401"/>
            <p14:sldId id="374"/>
            <p14:sldId id="376"/>
            <p14:sldId id="380"/>
            <p14:sldId id="379"/>
            <p14:sldId id="377"/>
            <p14:sldId id="378"/>
            <p14:sldId id="396"/>
            <p14:sldId id="404"/>
          </p14:sldIdLst>
        </p14:section>
        <p14:section name="Recap" id="{6FFB11F2-9296-1B48-9C12-B5A13FB76C57}">
          <p14:sldIdLst>
            <p14:sldId id="4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1A4"/>
    <a:srgbClr val="F2D2A1"/>
    <a:srgbClr val="80221B"/>
    <a:srgbClr val="B76C65"/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66"/>
    <p:restoredTop sz="90679"/>
  </p:normalViewPr>
  <p:slideViewPr>
    <p:cSldViewPr snapToGrid="0" snapToObjects="1">
      <p:cViewPr varScale="1">
        <p:scale>
          <a:sx n="118" d="100"/>
          <a:sy n="118" d="100"/>
        </p:scale>
        <p:origin x="23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EA64F-48CA-6044-9303-A15754386620}" type="datetimeFigureOut">
              <a:rPr lang="en-US" smtClean="0"/>
              <a:t>7/25/18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C7AC7-6EB8-0444-B537-C59A44D4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59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fancy new world of data 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63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Couldn’t do this with Strings!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60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Cumulative sum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34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Cumulative sum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337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like</a:t>
            </a:r>
            <a:r>
              <a:rPr lang="en-US" baseline="0" dirty="0"/>
              <a:t> how we can’t do much with chars </a:t>
            </a:r>
            <a:r>
              <a:rPr lang="mr-IN" baseline="0" dirty="0"/>
              <a:t>–</a:t>
            </a:r>
            <a:r>
              <a:rPr lang="en-US" baseline="0" dirty="0"/>
              <a:t> but luckily, there are Character methods!  Same thing for Arrays.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755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see more of these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685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8-10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57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 to math class dun dun dun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630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called matrix / grid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395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76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 (1min pause)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44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Someone asked a great question yesterday – can you store arrays in arrays?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872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like</a:t>
            </a:r>
            <a:r>
              <a:rPr lang="en-US" baseline="0" dirty="0"/>
              <a:t> how we can’t do much with chars </a:t>
            </a:r>
            <a:r>
              <a:rPr lang="mr-IN" baseline="0" dirty="0"/>
              <a:t>–</a:t>
            </a:r>
            <a:r>
              <a:rPr lang="en-US" baseline="0" dirty="0"/>
              <a:t> but luckily, there are Character methods!  Same thing for Arrays.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2869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baseline="0" dirty="0"/>
              <a:t>15-18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050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s/o to snowman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278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modify the pixels?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860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Annie saw this in Chicago!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3987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46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25-30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5355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642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anything you can think of in Photoshop!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459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35-40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12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617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2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Indexed just like strings!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552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853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similarity makes sense as you see more complex programming languages</a:t>
            </a:r>
          </a:p>
          <a:p>
            <a:r>
              <a:rPr lang="en-US" dirty="0"/>
              <a:t>main point is both are indexable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14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cs typeface="Calibri"/>
              </a:rPr>
              <a:t>You can create arrays of any variable 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136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951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same as </a:t>
            </a:r>
            <a:r>
              <a:rPr lang="en-US" dirty="0" err="1"/>
              <a:t>charAt</a:t>
            </a:r>
            <a:r>
              <a:rPr lang="en-US" dirty="0"/>
              <a:t>, but for arrays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11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r>
              <a:rPr lang="en-US" altLang="x-none" noProof="0"/>
              <a:t>Click to edit Master title style</a:t>
            </a:r>
            <a:endParaRPr lang="x-none" altLang="x-none" noProof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/>
              <a:t>Click to edit Master subtitle style</a:t>
            </a:r>
          </a:p>
        </p:txBody>
      </p:sp>
      <p:sp>
        <p:nvSpPr>
          <p:cNvPr id="18440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x-none" sz="800"/>
              <a:t>This document is copyright (C) Stanford Computer Science and Marty Stepp, licensed under Creative Commons Attribution 2.5 License.  All rights reserved.</a:t>
            </a:r>
            <a:br>
              <a:rPr lang="en-US" altLang="x-none" sz="800"/>
            </a:br>
            <a:r>
              <a:rPr lang="en-US" altLang="x-none" sz="800"/>
              <a:t>Based on slides created by Keith Schwarz, Mehran Sahami, Eric Roberts, Stuart Reges, and others.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8229600" y="6356350"/>
            <a:ext cx="762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 algn="r">
              <a:spcBef>
                <a:spcPts val="500"/>
              </a:spcBef>
            </a:pPr>
            <a:fld id="{08267DFD-02E1-ED47-A842-BD1D585199FF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 algn="r">
                <a:spcBef>
                  <a:spcPts val="500"/>
                </a:spcBef>
              </a:pPr>
              <a:t>‹#›</a:t>
            </a:fld>
            <a:endParaRPr lang="en-US" altLang="x-none" sz="1800">
              <a:latin typeface="Arial" charset="0"/>
            </a:endParaRPr>
          </a:p>
        </p:txBody>
      </p:sp>
      <p:sp>
        <p:nvSpPr>
          <p:cNvPr id="1039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Tahoma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930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eaLnBrk="1" fontAlgn="base" hangingPunct="1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eaLnBrk="1" fontAlgn="base" hangingPunct="1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eaLnBrk="1" fontAlgn="base" hangingPunct="1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10" Type="http://schemas.microsoft.com/office/2007/relationships/hdphoto" Target="../media/hdphoto4.wdp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 106A, Lecture 17</a:t>
            </a:r>
            <a:br>
              <a:rPr lang="en-US" dirty="0"/>
            </a:br>
            <a:r>
              <a:rPr lang="en-US" dirty="0"/>
              <a:t>2D Arrays and Images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572000"/>
            <a:ext cx="6400800" cy="1524000"/>
          </a:xfrm>
        </p:spPr>
        <p:txBody>
          <a:bodyPr/>
          <a:lstStyle/>
          <a:p>
            <a:endParaRPr lang="en-US" altLang="x-none" sz="1500" dirty="0"/>
          </a:p>
          <a:p>
            <a:r>
              <a:rPr lang="en-US" altLang="x-none" sz="1500" dirty="0"/>
              <a:t>suggested reading:</a:t>
            </a:r>
          </a:p>
          <a:p>
            <a:r>
              <a:rPr lang="en-US" altLang="x-none" sz="1500" i="1" dirty="0"/>
              <a:t>Java Ch. 11.6-11.7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328928" y="5193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57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Accessing Data In An Array</a:t>
            </a:r>
            <a:endParaRPr lang="en-US" dirty="0">
              <a:cs typeface="+mj-cs"/>
            </a:endParaRPr>
          </a:p>
        </p:txBody>
      </p:sp>
      <p:sp>
        <p:nvSpPr>
          <p:cNvPr id="148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b="1" dirty="0">
                <a:latin typeface="Consolas" charset="0"/>
                <a:cs typeface="+mn-cs"/>
              </a:rPr>
              <a:t>		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b="1" i="1" dirty="0">
                <a:latin typeface="Consolas" charset="0"/>
                <a:cs typeface="+mn-cs"/>
              </a:rPr>
              <a:t>name</a:t>
            </a:r>
            <a:r>
              <a:rPr lang="en-US" dirty="0">
                <a:latin typeface="Consolas" charset="0"/>
                <a:cs typeface="+mn-cs"/>
              </a:rPr>
              <a:t>[</a:t>
            </a:r>
            <a:r>
              <a:rPr lang="en-US" b="1" i="1" dirty="0">
                <a:latin typeface="Consolas" charset="0"/>
                <a:cs typeface="+mn-cs"/>
              </a:rPr>
              <a:t>index</a:t>
            </a:r>
            <a:r>
              <a:rPr lang="en-US" dirty="0">
                <a:latin typeface="Consolas" charset="0"/>
                <a:cs typeface="+mn-cs"/>
              </a:rPr>
              <a:t>]</a:t>
            </a:r>
            <a:r>
              <a:rPr lang="en-US" dirty="0">
                <a:solidFill>
                  <a:srgbClr val="008000"/>
                </a:solidFill>
                <a:latin typeface="Consolas" charset="0"/>
                <a:cs typeface="+mn-cs"/>
              </a:rPr>
              <a:t>   // get element at </a:t>
            </a:r>
            <a:r>
              <a:rPr lang="en-US" b="1" dirty="0">
                <a:solidFill>
                  <a:srgbClr val="008000"/>
                </a:solidFill>
                <a:latin typeface="Consolas" charset="0"/>
                <a:cs typeface="+mn-cs"/>
              </a:rPr>
              <a:t>index</a:t>
            </a:r>
            <a:endParaRPr lang="en-US" dirty="0">
              <a:solidFill>
                <a:srgbClr val="008000"/>
              </a:solidFill>
              <a:latin typeface="Consolas" charset="0"/>
              <a:cs typeface="+mn-cs"/>
            </a:endParaRP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endParaRPr lang="en-US" sz="1500" dirty="0">
              <a:latin typeface="Consolas" charset="0"/>
              <a:cs typeface="+mn-cs"/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sz="1000" dirty="0">
              <a:latin typeface="Consolas" charset="0"/>
            </a:endParaRPr>
          </a:p>
          <a:p>
            <a:pPr eaLnBrk="1" hangingPunct="1">
              <a:defRPr/>
            </a:pPr>
            <a:r>
              <a:rPr lang="en-US" sz="2800" dirty="0">
                <a:cs typeface="+mn-cs"/>
              </a:rPr>
              <a:t>Like Strings, indices go from </a:t>
            </a:r>
            <a:r>
              <a:rPr lang="en-US" sz="2800" b="1" dirty="0">
                <a:cs typeface="+mn-cs"/>
              </a:rPr>
              <a:t>0</a:t>
            </a:r>
            <a:r>
              <a:rPr lang="en-US" sz="2800" dirty="0">
                <a:cs typeface="+mn-cs"/>
              </a:rPr>
              <a:t> to the </a:t>
            </a:r>
            <a:r>
              <a:rPr lang="en-US" sz="2800" b="1" dirty="0">
                <a:cs typeface="+mn-cs"/>
              </a:rPr>
              <a:t>array's length - 1</a:t>
            </a:r>
            <a:r>
              <a:rPr lang="en-US" sz="2800" dirty="0">
                <a:cs typeface="+mn-cs"/>
              </a:rPr>
              <a:t>.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900" dirty="0">
                <a:latin typeface="Consolas" charset="0"/>
              </a:rPr>
              <a:t>	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400" dirty="0">
                <a:latin typeface="Consolas" charset="0"/>
              </a:rPr>
              <a:t>	for (</a:t>
            </a:r>
            <a:r>
              <a:rPr lang="en-US" sz="2400" dirty="0" err="1">
                <a:latin typeface="Consolas" charset="0"/>
              </a:rPr>
              <a:t>int</a:t>
            </a:r>
            <a:r>
              <a:rPr lang="en-US" sz="2400" dirty="0">
                <a:latin typeface="Consolas" charset="0"/>
              </a:rPr>
              <a:t> </a:t>
            </a:r>
            <a:r>
              <a:rPr lang="en-US" sz="2400" dirty="0" err="1">
                <a:latin typeface="Consolas" charset="0"/>
              </a:rPr>
              <a:t>i</a:t>
            </a:r>
            <a:r>
              <a:rPr lang="en-US" sz="2400" dirty="0">
                <a:latin typeface="Consolas" charset="0"/>
              </a:rPr>
              <a:t> = 0; </a:t>
            </a:r>
            <a:r>
              <a:rPr lang="en-US" sz="2400" dirty="0" err="1">
                <a:latin typeface="Consolas" charset="0"/>
              </a:rPr>
              <a:t>i</a:t>
            </a:r>
            <a:r>
              <a:rPr lang="en-US" sz="2400" dirty="0">
                <a:latin typeface="Consolas" charset="0"/>
              </a:rPr>
              <a:t> &lt; 7; </a:t>
            </a:r>
            <a:r>
              <a:rPr lang="en-US" sz="2400" dirty="0" err="1">
                <a:latin typeface="Consolas" charset="0"/>
              </a:rPr>
              <a:t>i</a:t>
            </a:r>
            <a:r>
              <a:rPr lang="en-US" sz="2400" dirty="0">
                <a:latin typeface="Consolas" charset="0"/>
              </a:rPr>
              <a:t>++) {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400" dirty="0">
                <a:latin typeface="Consolas" charset="0"/>
              </a:rPr>
              <a:t>		  </a:t>
            </a:r>
            <a:r>
              <a:rPr lang="en-US" sz="2400" dirty="0" err="1">
                <a:latin typeface="Consolas" charset="0"/>
              </a:rPr>
              <a:t>println</a:t>
            </a:r>
            <a:r>
              <a:rPr lang="en-US" sz="2400" dirty="0">
                <a:latin typeface="Consolas" charset="0"/>
              </a:rPr>
              <a:t>(numbers[</a:t>
            </a:r>
            <a:r>
              <a:rPr lang="en-US" sz="2400" dirty="0" err="1">
                <a:latin typeface="Consolas" charset="0"/>
              </a:rPr>
              <a:t>i</a:t>
            </a:r>
            <a:r>
              <a:rPr lang="en-US" sz="2400" dirty="0">
                <a:latin typeface="Consolas" charset="0"/>
              </a:rPr>
              <a:t>]);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400" dirty="0">
                <a:latin typeface="Consolas" charset="0"/>
              </a:rPr>
              <a:t>	}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400" b="1" dirty="0">
                <a:solidFill>
                  <a:srgbClr val="800000"/>
                </a:solidFill>
                <a:latin typeface="Consolas" charset="0"/>
              </a:rPr>
              <a:t>	</a:t>
            </a:r>
            <a:r>
              <a:rPr lang="en-US" sz="2400" b="1" dirty="0" err="1">
                <a:solidFill>
                  <a:srgbClr val="800000"/>
                </a:solidFill>
                <a:latin typeface="Consolas" charset="0"/>
              </a:rPr>
              <a:t>println</a:t>
            </a:r>
            <a:r>
              <a:rPr lang="en-US" sz="2400" b="1" dirty="0">
                <a:solidFill>
                  <a:srgbClr val="800000"/>
                </a:solidFill>
                <a:latin typeface="Consolas" charset="0"/>
              </a:rPr>
              <a:t>(numbers[9]);   </a:t>
            </a:r>
            <a:r>
              <a:rPr lang="en-US" sz="2400" dirty="0">
                <a:solidFill>
                  <a:srgbClr val="008000"/>
                </a:solidFill>
                <a:latin typeface="Consolas" charset="0"/>
              </a:rPr>
              <a:t>// exception</a:t>
            </a:r>
          </a:p>
          <a:p>
            <a:pPr lvl="1">
              <a:lnSpc>
                <a:spcPct val="80000"/>
              </a:lnSpc>
              <a:buNone/>
              <a:defRPr/>
            </a:pPr>
            <a:r>
              <a:rPr lang="en-US" sz="2400" b="1" dirty="0">
                <a:solidFill>
                  <a:srgbClr val="008000"/>
                </a:solidFill>
                <a:latin typeface="Consolas" charset="0"/>
              </a:rPr>
              <a:t>	</a:t>
            </a:r>
            <a:r>
              <a:rPr lang="en-US" sz="2400" b="1" dirty="0" err="1">
                <a:solidFill>
                  <a:srgbClr val="800000"/>
                </a:solidFill>
                <a:latin typeface="Consolas" charset="0"/>
              </a:rPr>
              <a:t>println</a:t>
            </a:r>
            <a:r>
              <a:rPr lang="en-US" sz="2400" b="1" dirty="0">
                <a:solidFill>
                  <a:srgbClr val="800000"/>
                </a:solidFill>
                <a:latin typeface="Consolas" charset="0"/>
              </a:rPr>
              <a:t>(numbers[-1]);  </a:t>
            </a:r>
            <a:r>
              <a:rPr lang="en-US" sz="2400" dirty="0">
                <a:solidFill>
                  <a:srgbClr val="008000"/>
                </a:solidFill>
                <a:latin typeface="Consolas" charset="0"/>
              </a:rPr>
              <a:t>// exception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endParaRPr lang="en-US" sz="2800" dirty="0">
              <a:latin typeface="Consolas" charset="0"/>
            </a:endParaRPr>
          </a:p>
        </p:txBody>
      </p:sp>
      <p:graphicFrame>
        <p:nvGraphicFramePr>
          <p:cNvPr id="148378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684280"/>
              </p:ext>
            </p:extLst>
          </p:nvPr>
        </p:nvGraphicFramePr>
        <p:xfrm>
          <a:off x="2286000" y="5381625"/>
          <a:ext cx="4800600" cy="792352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72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72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5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index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1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2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3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4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5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6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value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1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2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3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4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5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6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1080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Putting Data In An Array</a:t>
            </a:r>
            <a:endParaRPr lang="en-US" dirty="0">
              <a:cs typeface="+mj-cs"/>
            </a:endParaRPr>
          </a:p>
        </p:txBody>
      </p:sp>
      <p:sp>
        <p:nvSpPr>
          <p:cNvPr id="148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b="1" dirty="0">
                <a:latin typeface="Consolas" charset="0"/>
                <a:cs typeface="+mn-cs"/>
              </a:rPr>
              <a:t>		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b="1" i="1" dirty="0">
                <a:latin typeface="Consolas" charset="0"/>
                <a:cs typeface="+mn-cs"/>
              </a:rPr>
              <a:t>name</a:t>
            </a:r>
            <a:r>
              <a:rPr lang="en-US" dirty="0">
                <a:latin typeface="Consolas" charset="0"/>
                <a:cs typeface="+mn-cs"/>
              </a:rPr>
              <a:t>[</a:t>
            </a:r>
            <a:r>
              <a:rPr lang="en-US" b="1" i="1" dirty="0">
                <a:latin typeface="Consolas" charset="0"/>
                <a:cs typeface="+mn-cs"/>
              </a:rPr>
              <a:t>index</a:t>
            </a:r>
            <a:r>
              <a:rPr lang="en-US" dirty="0">
                <a:latin typeface="Consolas" charset="0"/>
                <a:cs typeface="+mn-cs"/>
              </a:rPr>
              <a:t>] = </a:t>
            </a:r>
            <a:r>
              <a:rPr lang="en-US" b="1" i="1" dirty="0">
                <a:latin typeface="Consolas" charset="0"/>
                <a:cs typeface="+mn-cs"/>
              </a:rPr>
              <a:t>value</a:t>
            </a:r>
            <a:r>
              <a:rPr lang="en-US" dirty="0">
                <a:latin typeface="Consolas" charset="0"/>
                <a:cs typeface="+mn-cs"/>
              </a:rPr>
              <a:t>;</a:t>
            </a:r>
            <a:r>
              <a:rPr lang="en-US" dirty="0">
                <a:solidFill>
                  <a:srgbClr val="008000"/>
                </a:solidFill>
                <a:latin typeface="Consolas" charset="0"/>
                <a:cs typeface="+mn-cs"/>
              </a:rPr>
              <a:t>   // set element at </a:t>
            </a:r>
            <a:r>
              <a:rPr lang="en-US" b="1" dirty="0">
                <a:solidFill>
                  <a:srgbClr val="008000"/>
                </a:solidFill>
                <a:latin typeface="Consolas" charset="0"/>
                <a:cs typeface="+mn-cs"/>
              </a:rPr>
              <a:t>index</a:t>
            </a:r>
            <a:endParaRPr lang="en-US" dirty="0">
              <a:solidFill>
                <a:srgbClr val="008000"/>
              </a:solidFill>
              <a:latin typeface="Consolas" charset="0"/>
              <a:cs typeface="+mn-cs"/>
            </a:endParaRP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endParaRPr lang="en-US" sz="1500" dirty="0">
              <a:latin typeface="Consolas" charset="0"/>
              <a:cs typeface="+mn-cs"/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sz="1000" dirty="0">
              <a:latin typeface="Consolas" charset="0"/>
            </a:endParaRPr>
          </a:p>
          <a:p>
            <a:pPr eaLnBrk="1" hangingPunct="1">
              <a:defRPr/>
            </a:pPr>
            <a:r>
              <a:rPr lang="en-US" sz="2800" dirty="0">
                <a:cs typeface="+mn-cs"/>
              </a:rPr>
              <a:t>Like Strings, indices go from </a:t>
            </a:r>
            <a:r>
              <a:rPr lang="en-US" sz="2800" b="1" dirty="0">
                <a:cs typeface="+mn-cs"/>
              </a:rPr>
              <a:t>0</a:t>
            </a:r>
            <a:r>
              <a:rPr lang="en-US" sz="2800" dirty="0">
                <a:cs typeface="+mn-cs"/>
              </a:rPr>
              <a:t> to the </a:t>
            </a:r>
            <a:r>
              <a:rPr lang="en-US" sz="2800" b="1" dirty="0">
                <a:cs typeface="+mn-cs"/>
              </a:rPr>
              <a:t>array's length - 1</a:t>
            </a:r>
            <a:r>
              <a:rPr lang="en-US" sz="2800" dirty="0">
                <a:cs typeface="+mn-cs"/>
              </a:rPr>
              <a:t>.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900" dirty="0">
                <a:latin typeface="Consolas" charset="0"/>
              </a:rPr>
              <a:t>	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400" dirty="0">
                <a:latin typeface="Consolas" charset="0"/>
              </a:rPr>
              <a:t>	</a:t>
            </a:r>
            <a:r>
              <a:rPr lang="en-US" sz="2400" dirty="0" err="1">
                <a:latin typeface="Consolas" charset="0"/>
              </a:rPr>
              <a:t>int</a:t>
            </a:r>
            <a:r>
              <a:rPr lang="en-US" sz="2400" dirty="0">
                <a:latin typeface="Consolas" charset="0"/>
              </a:rPr>
              <a:t>[] numbers = </a:t>
            </a:r>
            <a:r>
              <a:rPr lang="en-US" sz="2400" b="1" dirty="0">
                <a:latin typeface="Consolas" charset="0"/>
              </a:rPr>
              <a:t>new</a:t>
            </a:r>
            <a:r>
              <a:rPr lang="en-US" sz="2400" dirty="0">
                <a:latin typeface="Consolas" charset="0"/>
              </a:rPr>
              <a:t> </a:t>
            </a:r>
            <a:r>
              <a:rPr lang="en-US" sz="2400" dirty="0" err="1">
                <a:latin typeface="Consolas" charset="0"/>
              </a:rPr>
              <a:t>int</a:t>
            </a:r>
            <a:r>
              <a:rPr lang="en-US" sz="2400" dirty="0">
                <a:latin typeface="Consolas" charset="0"/>
              </a:rPr>
              <a:t>[7];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400" dirty="0">
                <a:latin typeface="Consolas" charset="0"/>
              </a:rPr>
              <a:t>	for (</a:t>
            </a:r>
            <a:r>
              <a:rPr lang="en-US" sz="2400" dirty="0" err="1">
                <a:latin typeface="Consolas" charset="0"/>
              </a:rPr>
              <a:t>int</a:t>
            </a:r>
            <a:r>
              <a:rPr lang="en-US" sz="2400" dirty="0">
                <a:latin typeface="Consolas" charset="0"/>
              </a:rPr>
              <a:t> </a:t>
            </a:r>
            <a:r>
              <a:rPr lang="en-US" sz="2400" dirty="0" err="1">
                <a:latin typeface="Consolas" charset="0"/>
              </a:rPr>
              <a:t>i</a:t>
            </a:r>
            <a:r>
              <a:rPr lang="en-US" sz="2400" dirty="0">
                <a:latin typeface="Consolas" charset="0"/>
              </a:rPr>
              <a:t> = 0; </a:t>
            </a:r>
            <a:r>
              <a:rPr lang="en-US" sz="2400" dirty="0" err="1">
                <a:latin typeface="Consolas" charset="0"/>
              </a:rPr>
              <a:t>i</a:t>
            </a:r>
            <a:r>
              <a:rPr lang="en-US" sz="2400" dirty="0">
                <a:latin typeface="Consolas" charset="0"/>
              </a:rPr>
              <a:t> &lt; 7; </a:t>
            </a:r>
            <a:r>
              <a:rPr lang="en-US" sz="2400" dirty="0" err="1">
                <a:latin typeface="Consolas" charset="0"/>
              </a:rPr>
              <a:t>i</a:t>
            </a:r>
            <a:r>
              <a:rPr lang="en-US" sz="2400" dirty="0">
                <a:latin typeface="Consolas" charset="0"/>
              </a:rPr>
              <a:t>++) {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400" dirty="0">
                <a:latin typeface="Consolas" charset="0"/>
              </a:rPr>
              <a:t>		  numbers[</a:t>
            </a:r>
            <a:r>
              <a:rPr lang="en-US" sz="2400" dirty="0" err="1">
                <a:latin typeface="Consolas" charset="0"/>
              </a:rPr>
              <a:t>i</a:t>
            </a:r>
            <a:r>
              <a:rPr lang="en-US" sz="2400" dirty="0">
                <a:latin typeface="Consolas" charset="0"/>
              </a:rPr>
              <a:t>] = </a:t>
            </a:r>
            <a:r>
              <a:rPr lang="en-US" sz="2400" dirty="0" err="1">
                <a:latin typeface="Consolas" charset="0"/>
              </a:rPr>
              <a:t>i</a:t>
            </a:r>
            <a:r>
              <a:rPr lang="en-US" sz="2400" dirty="0">
                <a:latin typeface="Consolas" charset="0"/>
              </a:rPr>
              <a:t>;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400" dirty="0">
                <a:latin typeface="Consolas" charset="0"/>
              </a:rPr>
              <a:t>	}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400" b="1" dirty="0">
                <a:solidFill>
                  <a:srgbClr val="800000"/>
                </a:solidFill>
                <a:latin typeface="Consolas" charset="0"/>
              </a:rPr>
              <a:t>	numbers[8] = 2;   </a:t>
            </a:r>
            <a:r>
              <a:rPr lang="en-US" sz="2400" dirty="0">
                <a:solidFill>
                  <a:srgbClr val="008000"/>
                </a:solidFill>
                <a:latin typeface="Consolas" charset="0"/>
              </a:rPr>
              <a:t>// exception</a:t>
            </a:r>
          </a:p>
          <a:p>
            <a:pPr lvl="1">
              <a:lnSpc>
                <a:spcPct val="80000"/>
              </a:lnSpc>
              <a:buNone/>
              <a:defRPr/>
            </a:pPr>
            <a:r>
              <a:rPr lang="en-US" sz="2400" b="1" dirty="0">
                <a:solidFill>
                  <a:srgbClr val="008000"/>
                </a:solidFill>
                <a:latin typeface="Consolas" charset="0"/>
              </a:rPr>
              <a:t>	</a:t>
            </a:r>
            <a:r>
              <a:rPr lang="en-US" sz="2400" b="1" dirty="0">
                <a:solidFill>
                  <a:srgbClr val="800000"/>
                </a:solidFill>
                <a:latin typeface="Consolas" charset="0"/>
              </a:rPr>
              <a:t>numbers[-1] = 5;  </a:t>
            </a:r>
            <a:r>
              <a:rPr lang="en-US" sz="2400" dirty="0">
                <a:solidFill>
                  <a:srgbClr val="008000"/>
                </a:solidFill>
                <a:latin typeface="Consolas" charset="0"/>
              </a:rPr>
              <a:t>// exception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endParaRPr lang="en-US" sz="2800" dirty="0">
              <a:latin typeface="Consolas" charset="0"/>
            </a:endParaRPr>
          </a:p>
        </p:txBody>
      </p:sp>
      <p:graphicFrame>
        <p:nvGraphicFramePr>
          <p:cNvPr id="148378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684280"/>
              </p:ext>
            </p:extLst>
          </p:nvPr>
        </p:nvGraphicFramePr>
        <p:xfrm>
          <a:off x="2286000" y="5381625"/>
          <a:ext cx="4800600" cy="792352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72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72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5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index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1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2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3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4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5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6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value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1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2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3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4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5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6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049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Length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Similar to a String, you can get the length of an array by saying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800" b="1" i="1" dirty="0" err="1">
                <a:latin typeface="Consolas" charset="0"/>
                <a:ea typeface="Consolas" charset="0"/>
                <a:cs typeface="Consolas" charset="0"/>
              </a:rPr>
              <a:t>myArray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.length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800" b="1" i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/>
              <a:t>Note that there are </a:t>
            </a:r>
            <a:r>
              <a:rPr lang="en-US" sz="2800" i="1" dirty="0"/>
              <a:t>no parentheses </a:t>
            </a:r>
            <a:r>
              <a:rPr lang="en-US" sz="2800" dirty="0"/>
              <a:t>at the end!</a:t>
            </a:r>
          </a:p>
        </p:txBody>
      </p:sp>
    </p:spTree>
    <p:extLst>
      <p:ext uri="{BB962C8B-B14F-4D97-AF65-F5344CB8AC3E}">
        <p14:creationId xmlns:p14="http://schemas.microsoft.com/office/powerpoint/2010/main" val="1226924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Arrays + For Loops = </a:t>
            </a:r>
            <a:r>
              <a:rPr lang="en-US" dirty="0">
                <a:latin typeface="Apple Color Emoji" charset="0"/>
              </a:rPr>
              <a:t>❤️</a:t>
            </a:r>
            <a:endParaRPr lang="en-US" dirty="0">
              <a:cs typeface="+mj-cs"/>
            </a:endParaRPr>
          </a:p>
        </p:txBody>
      </p:sp>
      <p:sp>
        <p:nvSpPr>
          <p:cNvPr id="155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  <a:defRPr/>
            </a:pPr>
            <a:r>
              <a:rPr lang="en-US" sz="2800" dirty="0"/>
              <a:t>Just like with Strings, we can use an array’s length, along with its indices, to perform cool operations.</a:t>
            </a:r>
          </a:p>
          <a:p>
            <a:pPr marL="0" indent="0" eaLnBrk="1" hangingPunct="1">
              <a:buNone/>
              <a:defRPr/>
            </a:pPr>
            <a:r>
              <a:rPr lang="en-US" sz="2800" dirty="0"/>
              <a:t>For instance, we can read in numbers from the user:</a:t>
            </a:r>
          </a:p>
          <a:p>
            <a:pPr marL="0" indent="0" eaLnBrk="1" hangingPunct="1">
              <a:buNone/>
              <a:defRPr/>
            </a:pPr>
            <a:endParaRPr lang="en-US" sz="2800" dirty="0"/>
          </a:p>
          <a:p>
            <a:pPr marL="0" indent="0" eaLnBrk="1" hangingPunct="1">
              <a:buNone/>
              <a:defRPr/>
            </a:pPr>
            <a:r>
              <a:rPr lang="en-US" sz="28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length =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readInt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"# of numbers? "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 eaLnBrk="1" hangingPunct="1">
              <a:buNone/>
              <a:defRPr/>
            </a:pPr>
            <a:r>
              <a:rPr lang="en-US" sz="28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[] numbers = </a:t>
            </a:r>
            <a:r>
              <a:rPr lang="en-US" sz="28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8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[length];</a:t>
            </a:r>
          </a:p>
          <a:p>
            <a:pPr marL="0" indent="0" eaLnBrk="1" hangingPunct="1">
              <a:buNone/>
              <a:defRPr/>
            </a:pPr>
            <a:r>
              <a:rPr lang="en-US" sz="28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8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&lt;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numbers.length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++) {</a:t>
            </a:r>
          </a:p>
          <a:p>
            <a:pPr marL="0" indent="0" eaLnBrk="1" hangingPunct="1">
              <a:buNone/>
              <a:defRPr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  numbers[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] =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readInt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"Elem "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+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+ </a:t>
            </a:r>
            <a:r>
              <a:rPr lang="en-US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": "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 eaLnBrk="1" hangingPunct="1">
              <a:buNone/>
              <a:defRPr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04463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Arrays + For Loops = </a:t>
            </a:r>
            <a:r>
              <a:rPr lang="en-US" dirty="0">
                <a:latin typeface="Apple Color Emoji" charset="0"/>
              </a:rPr>
              <a:t>❤️</a:t>
            </a:r>
            <a:endParaRPr lang="en-US" dirty="0">
              <a:cs typeface="+mj-cs"/>
            </a:endParaRPr>
          </a:p>
        </p:txBody>
      </p:sp>
      <p:sp>
        <p:nvSpPr>
          <p:cNvPr id="155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  <a:defRPr/>
            </a:pPr>
            <a:r>
              <a:rPr lang="en-US" sz="2800" dirty="0"/>
              <a:t>Just like with Strings, we can use an array’s length, along with its indices, to perform cool operations.</a:t>
            </a:r>
          </a:p>
          <a:p>
            <a:pPr marL="0" indent="0" eaLnBrk="1" hangingPunct="1">
              <a:buNone/>
              <a:defRPr/>
            </a:pPr>
            <a:r>
              <a:rPr lang="en-US" sz="2800" dirty="0"/>
              <a:t>For instance, we can </a:t>
            </a:r>
            <a:r>
              <a:rPr lang="en-US" sz="2800" i="1" dirty="0"/>
              <a:t>sum up</a:t>
            </a:r>
            <a:r>
              <a:rPr lang="en-US" sz="2800" dirty="0"/>
              <a:t> all of an array’s elements.</a:t>
            </a:r>
          </a:p>
          <a:p>
            <a:pPr marL="0" indent="0" eaLnBrk="1" hangingPunct="1">
              <a:buNone/>
              <a:defRPr/>
            </a:pPr>
            <a:endParaRPr lang="en-US" sz="2800" dirty="0"/>
          </a:p>
          <a:p>
            <a:pPr marL="0" indent="0" eaLnBrk="1" hangingPunct="1">
              <a:buNone/>
              <a:defRPr/>
            </a:pPr>
            <a:r>
              <a:rPr lang="en-US" sz="28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sum = 0;</a:t>
            </a:r>
          </a:p>
          <a:p>
            <a:pPr marL="0" indent="0" eaLnBrk="1" hangingPunct="1">
              <a:buNone/>
              <a:defRPr/>
            </a:pPr>
            <a:r>
              <a:rPr lang="en-US" sz="28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sz="28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&lt;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numbers.length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++) {</a:t>
            </a:r>
          </a:p>
          <a:p>
            <a:pPr marL="0" indent="0" eaLnBrk="1" hangingPunct="1">
              <a:buNone/>
              <a:defRPr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	sum += numbers[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];</a:t>
            </a:r>
          </a:p>
          <a:p>
            <a:pPr marL="0" indent="0" eaLnBrk="1" hangingPunct="1">
              <a:buNone/>
              <a:defRPr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 eaLnBrk="1" hangingPunct="1">
              <a:buNone/>
              <a:defRPr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(sum);</a:t>
            </a:r>
          </a:p>
        </p:txBody>
      </p:sp>
    </p:spTree>
    <p:extLst>
      <p:ext uri="{BB962C8B-B14F-4D97-AF65-F5344CB8AC3E}">
        <p14:creationId xmlns:p14="http://schemas.microsoft.com/office/powerpoint/2010/main" val="1476683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Limitations of Arrays</a:t>
            </a:r>
          </a:p>
        </p:txBody>
      </p:sp>
      <p:sp>
        <p:nvSpPr>
          <p:cNvPr id="149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600" dirty="0">
                <a:cs typeface="+mn-cs"/>
              </a:rPr>
              <a:t>An array’s length is </a:t>
            </a:r>
            <a:r>
              <a:rPr lang="en-US" sz="2600" b="1" dirty="0">
                <a:cs typeface="+mn-cs"/>
              </a:rPr>
              <a:t>fixed</a:t>
            </a:r>
            <a:r>
              <a:rPr lang="en-US" sz="2600" dirty="0">
                <a:cs typeface="+mn-cs"/>
              </a:rPr>
              <a:t>.  You cannot resize an existing array: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endParaRPr lang="en-US" sz="900" dirty="0">
              <a:latin typeface="Consolas" charset="0"/>
            </a:endParaRP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r>
              <a:rPr lang="en-US" sz="2600" b="1" dirty="0" err="1">
                <a:solidFill>
                  <a:srgbClr val="7030A0"/>
                </a:solidFill>
                <a:latin typeface="Consolas" charset="0"/>
              </a:rPr>
              <a:t>int</a:t>
            </a:r>
            <a:r>
              <a:rPr lang="en-US" sz="2600" dirty="0">
                <a:latin typeface="Consolas" charset="0"/>
              </a:rPr>
              <a:t>[] a = </a:t>
            </a:r>
            <a:r>
              <a:rPr lang="en-US" sz="2600" b="1" dirty="0">
                <a:solidFill>
                  <a:srgbClr val="7030A0"/>
                </a:solidFill>
                <a:latin typeface="Consolas" charset="0"/>
              </a:rPr>
              <a:t>new </a:t>
            </a:r>
            <a:r>
              <a:rPr lang="en-US" sz="2600" b="1" dirty="0" err="1">
                <a:solidFill>
                  <a:srgbClr val="7030A0"/>
                </a:solidFill>
                <a:latin typeface="Consolas" charset="0"/>
              </a:rPr>
              <a:t>int</a:t>
            </a:r>
            <a:r>
              <a:rPr lang="en-US" sz="2600" dirty="0">
                <a:latin typeface="Consolas" charset="0"/>
              </a:rPr>
              <a:t>[4];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r>
              <a:rPr lang="en-US" sz="2600" b="1" dirty="0" err="1">
                <a:solidFill>
                  <a:srgbClr val="800000"/>
                </a:solidFill>
                <a:latin typeface="Consolas" charset="0"/>
              </a:rPr>
              <a:t>a.length</a:t>
            </a:r>
            <a:r>
              <a:rPr lang="en-US" sz="2600" b="1" dirty="0">
                <a:solidFill>
                  <a:srgbClr val="800000"/>
                </a:solidFill>
                <a:latin typeface="Consolas" charset="0"/>
              </a:rPr>
              <a:t> = 10;</a:t>
            </a:r>
            <a:r>
              <a:rPr lang="en-US" sz="2600" dirty="0">
                <a:latin typeface="Consolas" charset="0"/>
              </a:rPr>
              <a:t>                    </a:t>
            </a:r>
            <a:r>
              <a:rPr lang="en-US" sz="2600" dirty="0">
                <a:solidFill>
                  <a:srgbClr val="008000"/>
                </a:solidFill>
                <a:latin typeface="Consolas" charset="0"/>
              </a:rPr>
              <a:t>// error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endParaRPr lang="en-US" dirty="0">
              <a:latin typeface="Consolas" charset="0"/>
            </a:endParaRPr>
          </a:p>
          <a:p>
            <a:pPr eaLnBrk="1" hangingPunct="1">
              <a:defRPr/>
            </a:pPr>
            <a:r>
              <a:rPr lang="en-US" sz="2600" dirty="0">
                <a:cs typeface="+mn-cs"/>
              </a:rPr>
              <a:t>You cannot compare arrays with </a:t>
            </a:r>
            <a:r>
              <a:rPr lang="en-US" sz="2600" dirty="0">
                <a:latin typeface="Consolas" charset="0"/>
                <a:cs typeface="+mn-cs"/>
              </a:rPr>
              <a:t>==</a:t>
            </a:r>
            <a:r>
              <a:rPr lang="en-US" sz="2600" dirty="0">
                <a:cs typeface="+mn-cs"/>
              </a:rPr>
              <a:t> or </a:t>
            </a:r>
            <a:r>
              <a:rPr lang="en-US" sz="2600" dirty="0">
                <a:latin typeface="Consolas" charset="0"/>
                <a:cs typeface="+mn-cs"/>
              </a:rPr>
              <a:t>equals</a:t>
            </a:r>
            <a:r>
              <a:rPr lang="en-US" sz="2600" dirty="0">
                <a:cs typeface="+mn-cs"/>
              </a:rPr>
              <a:t> :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endParaRPr lang="en-US" sz="900" dirty="0">
              <a:latin typeface="Consolas" charset="0"/>
            </a:endParaRP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r>
              <a:rPr lang="en-US" sz="2600" b="1" dirty="0" err="1">
                <a:solidFill>
                  <a:srgbClr val="7030A0"/>
                </a:solidFill>
                <a:latin typeface="Consolas" charset="0"/>
              </a:rPr>
              <a:t>int</a:t>
            </a:r>
            <a:r>
              <a:rPr lang="en-US" sz="2600" dirty="0">
                <a:latin typeface="Consolas" charset="0"/>
              </a:rPr>
              <a:t>[] a1 = {42, -7, 1, 15};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r>
              <a:rPr lang="en-US" sz="2600" b="1" dirty="0" err="1">
                <a:solidFill>
                  <a:srgbClr val="7030A0"/>
                </a:solidFill>
                <a:latin typeface="Consolas" charset="0"/>
              </a:rPr>
              <a:t>int</a:t>
            </a:r>
            <a:r>
              <a:rPr lang="en-US" sz="2600" dirty="0">
                <a:latin typeface="Consolas" charset="0"/>
              </a:rPr>
              <a:t>[] a2 = {42, -7, 1, 15};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r>
              <a:rPr lang="en-US" sz="2600" b="1" dirty="0">
                <a:solidFill>
                  <a:srgbClr val="7030A0"/>
                </a:solidFill>
                <a:latin typeface="Consolas" charset="0"/>
              </a:rPr>
              <a:t>if</a:t>
            </a:r>
            <a:r>
              <a:rPr lang="en-US" sz="2600" dirty="0">
                <a:latin typeface="Consolas" charset="0"/>
              </a:rPr>
              <a:t> (</a:t>
            </a:r>
            <a:r>
              <a:rPr lang="en-US" sz="2600" b="1" dirty="0">
                <a:solidFill>
                  <a:srgbClr val="800000"/>
                </a:solidFill>
                <a:latin typeface="Consolas" charset="0"/>
              </a:rPr>
              <a:t>a1 == a2</a:t>
            </a:r>
            <a:r>
              <a:rPr lang="en-US" sz="2600" dirty="0">
                <a:latin typeface="Consolas" charset="0"/>
              </a:rPr>
              <a:t>) {  ... }            </a:t>
            </a:r>
            <a:r>
              <a:rPr lang="en-US" sz="2600" dirty="0">
                <a:solidFill>
                  <a:srgbClr val="008000"/>
                </a:solidFill>
                <a:latin typeface="Consolas" charset="0"/>
              </a:rPr>
              <a:t>// false!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r>
              <a:rPr lang="en-US" sz="2600" b="1" dirty="0">
                <a:solidFill>
                  <a:srgbClr val="7030A0"/>
                </a:solidFill>
                <a:latin typeface="Consolas" charset="0"/>
              </a:rPr>
              <a:t>if</a:t>
            </a:r>
            <a:r>
              <a:rPr lang="en-US" sz="2600" dirty="0">
                <a:latin typeface="Consolas" charset="0"/>
              </a:rPr>
              <a:t> (</a:t>
            </a:r>
            <a:r>
              <a:rPr lang="en-US" sz="2600" b="1" dirty="0">
                <a:solidFill>
                  <a:srgbClr val="800000"/>
                </a:solidFill>
                <a:latin typeface="Consolas" charset="0"/>
              </a:rPr>
              <a:t>a1.equals(a2)</a:t>
            </a:r>
            <a:r>
              <a:rPr lang="en-US" sz="2600" dirty="0">
                <a:latin typeface="Consolas" charset="0"/>
              </a:rPr>
              <a:t>) {  ... }       </a:t>
            </a:r>
            <a:r>
              <a:rPr lang="en-US" sz="2600" dirty="0">
                <a:solidFill>
                  <a:srgbClr val="008000"/>
                </a:solidFill>
                <a:latin typeface="Consolas" charset="0"/>
              </a:rPr>
              <a:t>// false!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endParaRPr lang="en-US" dirty="0">
              <a:latin typeface="Consolas" charset="0"/>
            </a:endParaRPr>
          </a:p>
          <a:p>
            <a:pPr eaLnBrk="1" hangingPunct="1">
              <a:defRPr/>
            </a:pPr>
            <a:r>
              <a:rPr lang="en-US" sz="2600" dirty="0">
                <a:cs typeface="+mn-cs"/>
              </a:rPr>
              <a:t>An array does not know how to print itself: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endParaRPr lang="en-US" sz="900" dirty="0">
              <a:latin typeface="Consolas" charset="0"/>
            </a:endParaRP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r>
              <a:rPr lang="en-US" sz="2600" dirty="0" err="1">
                <a:latin typeface="Consolas" charset="0"/>
              </a:rPr>
              <a:t>println</a:t>
            </a:r>
            <a:r>
              <a:rPr lang="en-US" sz="2600" dirty="0">
                <a:latin typeface="Consolas" charset="0"/>
              </a:rPr>
              <a:t>(a1);                    </a:t>
            </a:r>
            <a:r>
              <a:rPr lang="en-US" sz="2600" dirty="0">
                <a:solidFill>
                  <a:srgbClr val="008000"/>
                </a:solidFill>
                <a:latin typeface="Consolas" charset="0"/>
              </a:rPr>
              <a:t>// [I@98f8c4]</a:t>
            </a:r>
          </a:p>
        </p:txBody>
      </p:sp>
    </p:spTree>
    <p:extLst>
      <p:ext uri="{BB962C8B-B14F-4D97-AF65-F5344CB8AC3E}">
        <p14:creationId xmlns:p14="http://schemas.microsoft.com/office/powerpoint/2010/main" val="29666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dirty="0">
                <a:cs typeface="+mj-cs"/>
              </a:rPr>
              <a:t>Arrays Methods To The Rescue!</a:t>
            </a:r>
          </a:p>
        </p:txBody>
      </p:sp>
      <p:sp>
        <p:nvSpPr>
          <p:cNvPr id="155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n-cs"/>
              </a:rPr>
              <a:t>The class </a:t>
            </a:r>
            <a:r>
              <a:rPr lang="en-US" dirty="0">
                <a:latin typeface="Consolas" charset="0"/>
                <a:cs typeface="+mn-cs"/>
              </a:rPr>
              <a:t>Arrays</a:t>
            </a:r>
            <a:r>
              <a:rPr lang="en-US" dirty="0">
                <a:cs typeface="+mn-cs"/>
              </a:rPr>
              <a:t> in package </a:t>
            </a:r>
            <a:r>
              <a:rPr lang="en-US" dirty="0" err="1">
                <a:latin typeface="Consolas" charset="0"/>
                <a:cs typeface="+mn-cs"/>
              </a:rPr>
              <a:t>java.util</a:t>
            </a:r>
            <a:r>
              <a:rPr lang="en-US" dirty="0">
                <a:cs typeface="+mn-cs"/>
              </a:rPr>
              <a:t> has useful methods for manipulating arrays:</a:t>
            </a:r>
          </a:p>
        </p:txBody>
      </p:sp>
      <p:graphicFrame>
        <p:nvGraphicFramePr>
          <p:cNvPr id="1556512" name="Group 32"/>
          <p:cNvGraphicFramePr>
            <a:graphicFrameLocks noGrp="1"/>
          </p:cNvGraphicFramePr>
          <p:nvPr/>
        </p:nvGraphicFramePr>
        <p:xfrm>
          <a:off x="76200" y="2305050"/>
          <a:ext cx="8991600" cy="3413536"/>
        </p:xfrm>
        <a:graphic>
          <a:graphicData uri="http://schemas.openxmlformats.org/drawingml/2006/table">
            <a:tbl>
              <a:tblPr/>
              <a:tblGrid>
                <a:gridCol w="441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Method name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Description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9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Arrays.binarySearch(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value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)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returns the index of the given value in a </a:t>
                      </a: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sorted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 array (or &lt; 0 if not found)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Arrays.copyOf(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length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)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returns a new copy of array of given length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9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Arrays.equals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(</a:t>
                      </a:r>
                      <a:r>
                        <a:rPr kumimoji="0" 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array1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array2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)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returns 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true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 if the two arrays contain same elements in the same order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6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Arrays.fill(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value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);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sets every element to the given value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6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Arrays.sort(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);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arranges the elements into sorted order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99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Arrays.toString(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)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returns a string representing the array, such as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"[10, 30, -25, 17]"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4744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Recap: Arrays</a:t>
            </a:r>
          </a:p>
          <a:p>
            <a:r>
              <a:rPr lang="en-US" sz="3600" dirty="0"/>
              <a:t>2D Arrays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Images as 2D Arrays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Modifying Images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Practice: Brighten, Grayscale, Shrink</a:t>
            </a:r>
          </a:p>
          <a:p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405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r="6999"/>
          <a:stretch/>
        </p:blipFill>
        <p:spPr>
          <a:xfrm>
            <a:off x="0" y="0"/>
            <a:ext cx="9144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0" y="6457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Image used under “fair use” for educational purposes.</a:t>
            </a:r>
          </a:p>
          <a:p>
            <a:r>
              <a:rPr lang="en-US" sz="1000" dirty="0">
                <a:solidFill>
                  <a:schemeClr val="bg1"/>
                </a:solidFill>
              </a:rPr>
              <a:t>Source: https://</a:t>
            </a:r>
            <a:r>
              <a:rPr lang="en-US" sz="1000" dirty="0" err="1">
                <a:solidFill>
                  <a:schemeClr val="bg1"/>
                </a:solidFill>
              </a:rPr>
              <a:t>www.themarysue.com</a:t>
            </a:r>
            <a:r>
              <a:rPr lang="en-US" sz="1000" dirty="0">
                <a:solidFill>
                  <a:schemeClr val="bg1"/>
                </a:solidFill>
              </a:rPr>
              <a:t>/decoding-the-transgender-matrix-the-matrix-as-a-transgender-coming-out-story/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48072" y="276621"/>
            <a:ext cx="3767328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500" b="1" dirty="0">
                <a:solidFill>
                  <a:schemeClr val="bg1"/>
                </a:solidFill>
                <a:latin typeface="Bangla MN" charset="0"/>
                <a:ea typeface="Bangla MN" charset="0"/>
                <a:cs typeface="Bangla MN" charset="0"/>
              </a:rPr>
              <a:t>The Matrix</a:t>
            </a:r>
          </a:p>
        </p:txBody>
      </p:sp>
    </p:spTree>
    <p:extLst>
      <p:ext uri="{BB962C8B-B14F-4D97-AF65-F5344CB8AC3E}">
        <p14:creationId xmlns:p14="http://schemas.microsoft.com/office/powerpoint/2010/main" val="2085444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Arrays (“Matrices”)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137" y="1549858"/>
            <a:ext cx="6383726" cy="495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151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967" y="-228600"/>
            <a:ext cx="9989855" cy="7391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57437" y="5255591"/>
            <a:ext cx="154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halkboard"/>
                <a:cs typeface="Chalkboard"/>
              </a:rPr>
              <a:t>Midterm!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18298" y="4793926"/>
            <a:ext cx="1105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halkboard"/>
                <a:cs typeface="Chalkboard"/>
              </a:rPr>
              <a:t>Arrays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 rot="21275596">
            <a:off x="4501284" y="4228706"/>
            <a:ext cx="1571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Chalkboard"/>
                <a:cs typeface="Chalkboard"/>
              </a:rPr>
              <a:t>2D Arrays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186046">
            <a:off x="5607034" y="3166095"/>
            <a:ext cx="143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Practice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895638" y="775547"/>
            <a:ext cx="1780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HW5:</a:t>
            </a:r>
          </a:p>
          <a:p>
            <a:pPr algn="ctr"/>
            <a:r>
              <a:rPr lang="en-US" sz="2400" dirty="0" err="1">
                <a:latin typeface="Chalkboard"/>
                <a:cs typeface="Chalkboard"/>
              </a:rPr>
              <a:t>ImageShop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 rot="20058668">
            <a:off x="2281751" y="5698024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The River of Java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1477261"/>
            <a:ext cx="1288642" cy="202129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659505"/>
            <a:ext cx="1288642" cy="202129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191046"/>
            <a:ext cx="1288642" cy="20212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6960" y="3396927"/>
            <a:ext cx="726721" cy="86852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229216" y="3262045"/>
            <a:ext cx="1717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are here</a:t>
            </a:r>
          </a:p>
        </p:txBody>
      </p:sp>
    </p:spTree>
    <p:extLst>
      <p:ext uri="{BB962C8B-B14F-4D97-AF65-F5344CB8AC3E}">
        <p14:creationId xmlns:p14="http://schemas.microsoft.com/office/powerpoint/2010/main" val="1305554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2D Arrays</a:t>
            </a:r>
          </a:p>
        </p:txBody>
      </p:sp>
      <p:sp>
        <p:nvSpPr>
          <p:cNvPr id="1669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x-none" sz="3000" dirty="0">
                <a:latin typeface="Consolas" charset="0"/>
              </a:rPr>
              <a:t>	</a:t>
            </a:r>
            <a:r>
              <a:rPr lang="en-US" altLang="x-none" sz="3000" b="1" i="1" dirty="0">
                <a:latin typeface="Consolas" charset="0"/>
              </a:rPr>
              <a:t>type</a:t>
            </a:r>
            <a:r>
              <a:rPr lang="en-US" altLang="x-none" sz="3000" dirty="0">
                <a:latin typeface="Consolas" charset="0"/>
              </a:rPr>
              <a:t>[][] </a:t>
            </a:r>
            <a:r>
              <a:rPr lang="en-US" altLang="x-none" sz="3000" b="1" i="1" dirty="0">
                <a:latin typeface="Consolas" charset="0"/>
              </a:rPr>
              <a:t>name</a:t>
            </a:r>
            <a:r>
              <a:rPr lang="en-US" altLang="x-none" sz="3000" dirty="0">
                <a:latin typeface="Consolas" charset="0"/>
              </a:rPr>
              <a:t> = new </a:t>
            </a:r>
            <a:r>
              <a:rPr lang="en-US" altLang="x-none" sz="3000" b="1" i="1" dirty="0">
                <a:latin typeface="Consolas" charset="0"/>
              </a:rPr>
              <a:t>type</a:t>
            </a:r>
            <a:r>
              <a:rPr lang="en-US" altLang="x-none" sz="3000" dirty="0">
                <a:latin typeface="Consolas" charset="0"/>
              </a:rPr>
              <a:t>[</a:t>
            </a:r>
            <a:r>
              <a:rPr lang="en-US" altLang="x-none" sz="3000" b="1" i="1" dirty="0">
                <a:latin typeface="Consolas" charset="0"/>
              </a:rPr>
              <a:t>rows</a:t>
            </a:r>
            <a:r>
              <a:rPr lang="en-US" altLang="x-none" sz="3000" dirty="0">
                <a:latin typeface="Consolas" charset="0"/>
              </a:rPr>
              <a:t>][</a:t>
            </a:r>
            <a:r>
              <a:rPr lang="en-US" altLang="x-none" sz="3000" b="1" i="1" dirty="0">
                <a:latin typeface="Consolas" charset="0"/>
              </a:rPr>
              <a:t>columns</a:t>
            </a:r>
            <a:r>
              <a:rPr lang="en-US" altLang="x-none" sz="3000" dirty="0">
                <a:latin typeface="Consolas" charset="0"/>
              </a:rPr>
              <a:t>];</a:t>
            </a:r>
          </a:p>
          <a:p>
            <a:pPr lvl="1">
              <a:buFontTx/>
              <a:buNone/>
            </a:pPr>
            <a:endParaRPr lang="en-US" altLang="x-none" dirty="0"/>
          </a:p>
          <a:p>
            <a:pPr lvl="1">
              <a:buFontTx/>
              <a:buNone/>
            </a:pPr>
            <a:endParaRPr lang="en-US" altLang="x-none" dirty="0"/>
          </a:p>
          <a:p>
            <a:pPr lvl="1">
              <a:buFontTx/>
              <a:buNone/>
            </a:pP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[][] a = new </a:t>
            </a: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[3][5];</a:t>
            </a:r>
          </a:p>
        </p:txBody>
      </p:sp>
      <p:graphicFrame>
        <p:nvGraphicFramePr>
          <p:cNvPr id="1669124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282674"/>
              </p:ext>
            </p:extLst>
          </p:nvPr>
        </p:nvGraphicFramePr>
        <p:xfrm>
          <a:off x="0" y="3886200"/>
          <a:ext cx="8229600" cy="1905000"/>
        </p:xfrm>
        <a:graphic>
          <a:graphicData uri="http://schemas.openxmlformats.org/drawingml/2006/table">
            <a:tbl>
              <a:tblPr/>
              <a:tblGrid>
                <a:gridCol w="1366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31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3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00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31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3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62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a[0][0]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a[0][1]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a[0][2]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a[0][3]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a[0][4]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2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a[1][0]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a[1][1]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a[1][2]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a[1][3]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a[1][4]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2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a[2][0]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a[2][1]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a[2][2]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a[2][3]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a[2][4]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7597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 2D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dirty="0">
                <a:latin typeface="Consolas" charset="0"/>
              </a:rPr>
              <a:t>name</a:t>
            </a:r>
            <a:r>
              <a:rPr lang="en-US" dirty="0">
                <a:latin typeface="Consolas" charset="0"/>
              </a:rPr>
              <a:t>[</a:t>
            </a:r>
            <a:r>
              <a:rPr lang="en-US" b="1" i="1" dirty="0">
                <a:latin typeface="Consolas" charset="0"/>
              </a:rPr>
              <a:t>row</a:t>
            </a:r>
            <a:r>
              <a:rPr lang="en-US" dirty="0">
                <a:latin typeface="Consolas" charset="0"/>
              </a:rPr>
              <a:t>][</a:t>
            </a:r>
            <a:r>
              <a:rPr lang="en-US" b="1" i="1" dirty="0">
                <a:latin typeface="Consolas" charset="0"/>
              </a:rPr>
              <a:t>col</a:t>
            </a:r>
            <a:r>
              <a:rPr lang="en-US" dirty="0">
                <a:latin typeface="Consolas" charset="0"/>
              </a:rPr>
              <a:t>]</a:t>
            </a:r>
            <a:r>
              <a:rPr lang="en-US" dirty="0">
                <a:solidFill>
                  <a:srgbClr val="008000"/>
                </a:solidFill>
                <a:latin typeface="Consolas" charset="0"/>
              </a:rPr>
              <a:t>   // get element at </a:t>
            </a:r>
            <a:r>
              <a:rPr lang="en-US" b="1" dirty="0" err="1">
                <a:solidFill>
                  <a:srgbClr val="008000"/>
                </a:solidFill>
                <a:latin typeface="Consolas" charset="0"/>
              </a:rPr>
              <a:t>row,col</a:t>
            </a:r>
            <a:endParaRPr lang="en-US" b="1" dirty="0">
              <a:solidFill>
                <a:srgbClr val="008000"/>
              </a:solidFill>
              <a:latin typeface="Consolas" charset="0"/>
            </a:endParaRPr>
          </a:p>
          <a:p>
            <a:pPr marL="0" indent="0">
              <a:buNone/>
            </a:pPr>
            <a:endParaRPr lang="en-US" b="1" dirty="0">
              <a:solidFill>
                <a:srgbClr val="008000"/>
              </a:solidFill>
              <a:latin typeface="Consolas" charset="0"/>
            </a:endParaRPr>
          </a:p>
          <a:p>
            <a:pPr marL="0" indent="0">
              <a:buNone/>
            </a:pPr>
            <a:r>
              <a:rPr lang="en-US" b="1" i="1" dirty="0">
                <a:latin typeface="Consolas" charset="0"/>
              </a:rPr>
              <a:t>name</a:t>
            </a:r>
            <a:r>
              <a:rPr lang="en-US" dirty="0">
                <a:latin typeface="Consolas" charset="0"/>
              </a:rPr>
              <a:t>[</a:t>
            </a:r>
            <a:r>
              <a:rPr lang="en-US" b="1" i="1" dirty="0">
                <a:latin typeface="Consolas" charset="0"/>
              </a:rPr>
              <a:t>row</a:t>
            </a:r>
            <a:r>
              <a:rPr lang="en-US" dirty="0">
                <a:latin typeface="Consolas" charset="0"/>
              </a:rPr>
              <a:t>][</a:t>
            </a:r>
            <a:r>
              <a:rPr lang="en-US" b="1" i="1" dirty="0">
                <a:latin typeface="Consolas" charset="0"/>
              </a:rPr>
              <a:t>col</a:t>
            </a:r>
            <a:r>
              <a:rPr lang="en-US" dirty="0">
                <a:latin typeface="Consolas" charset="0"/>
              </a:rPr>
              <a:t>] = </a:t>
            </a:r>
            <a:r>
              <a:rPr lang="en-US" b="1" i="1" dirty="0">
                <a:latin typeface="Consolas" charset="0"/>
              </a:rPr>
              <a:t>value</a:t>
            </a:r>
            <a:r>
              <a:rPr lang="en-US" dirty="0">
                <a:latin typeface="Consolas" charset="0"/>
              </a:rPr>
              <a:t>;</a:t>
            </a:r>
            <a:r>
              <a:rPr lang="en-US" dirty="0">
                <a:solidFill>
                  <a:srgbClr val="008000"/>
                </a:solidFill>
                <a:latin typeface="Consolas" charset="0"/>
              </a:rPr>
              <a:t>   // set element at </a:t>
            </a:r>
            <a:r>
              <a:rPr lang="en-US" b="1" dirty="0" err="1">
                <a:solidFill>
                  <a:srgbClr val="008000"/>
                </a:solidFill>
                <a:latin typeface="Consolas" charset="0"/>
              </a:rPr>
              <a:t>row,col</a:t>
            </a:r>
            <a:endParaRPr lang="en-US" dirty="0">
              <a:solidFill>
                <a:srgbClr val="008000"/>
              </a:solidFill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88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600" dirty="0"/>
              <a:t>2D arrays are arrays </a:t>
            </a:r>
            <a:r>
              <a:rPr lang="en-US" sz="8600" i="1" dirty="0"/>
              <a:t>of arrays</a:t>
            </a:r>
            <a:r>
              <a:rPr lang="en-US" sz="86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51417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/>
              <a:t>2D Arrays = Arrays of Arrays!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[][] a = new </a:t>
            </a: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[3][4];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1609"/>
              </p:ext>
            </p:extLst>
          </p:nvPr>
        </p:nvGraphicFramePr>
        <p:xfrm>
          <a:off x="822960" y="2351025"/>
          <a:ext cx="1030224" cy="4125975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030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753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53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53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160836"/>
              </p:ext>
            </p:extLst>
          </p:nvPr>
        </p:nvGraphicFramePr>
        <p:xfrm>
          <a:off x="999744" y="2509521"/>
          <a:ext cx="7656576" cy="1004824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914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4824">
                <a:tc>
                  <a:txBody>
                    <a:bodyPr/>
                    <a:lstStyle/>
                    <a:p>
                      <a:pPr algn="ctr"/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910897"/>
              </p:ext>
            </p:extLst>
          </p:nvPr>
        </p:nvGraphicFramePr>
        <p:xfrm>
          <a:off x="999744" y="3881629"/>
          <a:ext cx="7656576" cy="1004824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914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48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532725"/>
              </p:ext>
            </p:extLst>
          </p:nvPr>
        </p:nvGraphicFramePr>
        <p:xfrm>
          <a:off x="999744" y="5248658"/>
          <a:ext cx="7656576" cy="1004824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914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48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5603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/>
              <a:t>2D Arrays = Arrays of Arrays!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A 2D array is an array where every element is </a:t>
            </a:r>
            <a:r>
              <a:rPr lang="en-US" sz="2800" i="1" dirty="0"/>
              <a:t>itself</a:t>
            </a:r>
            <a:r>
              <a:rPr lang="en-US" sz="2800" dirty="0"/>
              <a:t> an array.</a:t>
            </a:r>
          </a:p>
          <a:p>
            <a:pPr marL="0" indent="0">
              <a:buNone/>
            </a:pP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[] a = new </a:t>
            </a: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[3];</a:t>
            </a:r>
          </a:p>
          <a:p>
            <a:pPr marL="0" indent="0">
              <a:buNone/>
            </a:pPr>
            <a:endParaRPr lang="en-US" altLang="x-none" sz="2800" dirty="0">
              <a:latin typeface="Consolas" charset="0"/>
            </a:endParaRPr>
          </a:p>
          <a:p>
            <a:pPr marL="0" indent="0">
              <a:buNone/>
            </a:pPr>
            <a:endParaRPr lang="en-US" altLang="x-none" sz="2800" dirty="0">
              <a:latin typeface="Consolas" charset="0"/>
            </a:endParaRPr>
          </a:p>
          <a:p>
            <a:pPr marL="0" indent="0">
              <a:buNone/>
            </a:pPr>
            <a:endParaRPr lang="en-US" altLang="x-none" sz="2800" dirty="0">
              <a:latin typeface="Consolas" charset="0"/>
            </a:endParaRPr>
          </a:p>
          <a:p>
            <a:pPr marL="0" indent="0">
              <a:buNone/>
            </a:pPr>
            <a:br>
              <a:rPr lang="en-US" altLang="x-none" sz="2800" dirty="0">
                <a:latin typeface="Consolas" charset="0"/>
              </a:rPr>
            </a:b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[][] a = new </a:t>
            </a: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[3][4];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26827" y="3148901"/>
            <a:ext cx="3200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“array of” </a:t>
            </a:r>
            <a:r>
              <a:rPr lang="en-US" sz="2800" b="1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endParaRPr lang="en-US" sz="2800" b="1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984695" y="2298002"/>
            <a:ext cx="1111249" cy="850899"/>
          </a:xfrm>
          <a:custGeom>
            <a:avLst/>
            <a:gdLst>
              <a:gd name="connsiteX0" fmla="*/ 1914525 w 1914525"/>
              <a:gd name="connsiteY0" fmla="*/ 1328737 h 1328737"/>
              <a:gd name="connsiteX1" fmla="*/ 1900237 w 1914525"/>
              <a:gd name="connsiteY1" fmla="*/ 1271587 h 1328737"/>
              <a:gd name="connsiteX2" fmla="*/ 1885950 w 1914525"/>
              <a:gd name="connsiteY2" fmla="*/ 1143000 h 1328737"/>
              <a:gd name="connsiteX3" fmla="*/ 1814512 w 1914525"/>
              <a:gd name="connsiteY3" fmla="*/ 1042987 h 1328737"/>
              <a:gd name="connsiteX4" fmla="*/ 1757362 w 1914525"/>
              <a:gd name="connsiteY4" fmla="*/ 957262 h 1328737"/>
              <a:gd name="connsiteX5" fmla="*/ 1728787 w 1914525"/>
              <a:gd name="connsiteY5" fmla="*/ 914400 h 1328737"/>
              <a:gd name="connsiteX6" fmla="*/ 1600200 w 1914525"/>
              <a:gd name="connsiteY6" fmla="*/ 814387 h 1328737"/>
              <a:gd name="connsiteX7" fmla="*/ 1500187 w 1914525"/>
              <a:gd name="connsiteY7" fmla="*/ 742950 h 1328737"/>
              <a:gd name="connsiteX8" fmla="*/ 1443037 w 1914525"/>
              <a:gd name="connsiteY8" fmla="*/ 714375 h 1328737"/>
              <a:gd name="connsiteX9" fmla="*/ 1343025 w 1914525"/>
              <a:gd name="connsiteY9" fmla="*/ 657225 h 1328737"/>
              <a:gd name="connsiteX10" fmla="*/ 1200150 w 1914525"/>
              <a:gd name="connsiteY10" fmla="*/ 642937 h 1328737"/>
              <a:gd name="connsiteX11" fmla="*/ 1143000 w 1914525"/>
              <a:gd name="connsiteY11" fmla="*/ 628650 h 1328737"/>
              <a:gd name="connsiteX12" fmla="*/ 542925 w 1914525"/>
              <a:gd name="connsiteY12" fmla="*/ 600075 h 1328737"/>
              <a:gd name="connsiteX13" fmla="*/ 442912 w 1914525"/>
              <a:gd name="connsiteY13" fmla="*/ 571500 h 1328737"/>
              <a:gd name="connsiteX14" fmla="*/ 400050 w 1914525"/>
              <a:gd name="connsiteY14" fmla="*/ 557212 h 1328737"/>
              <a:gd name="connsiteX15" fmla="*/ 314325 w 1914525"/>
              <a:gd name="connsiteY15" fmla="*/ 500062 h 1328737"/>
              <a:gd name="connsiteX16" fmla="*/ 214312 w 1914525"/>
              <a:gd name="connsiteY16" fmla="*/ 385762 h 1328737"/>
              <a:gd name="connsiteX17" fmla="*/ 171450 w 1914525"/>
              <a:gd name="connsiteY17" fmla="*/ 300037 h 1328737"/>
              <a:gd name="connsiteX18" fmla="*/ 142875 w 1914525"/>
              <a:gd name="connsiteY18" fmla="*/ 214312 h 1328737"/>
              <a:gd name="connsiteX19" fmla="*/ 128587 w 1914525"/>
              <a:gd name="connsiteY19" fmla="*/ 171450 h 1328737"/>
              <a:gd name="connsiteX20" fmla="*/ 114300 w 1914525"/>
              <a:gd name="connsiteY20" fmla="*/ 128587 h 1328737"/>
              <a:gd name="connsiteX21" fmla="*/ 85725 w 1914525"/>
              <a:gd name="connsiteY21" fmla="*/ 85725 h 1328737"/>
              <a:gd name="connsiteX22" fmla="*/ 57150 w 1914525"/>
              <a:gd name="connsiteY22" fmla="*/ 0 h 1328737"/>
              <a:gd name="connsiteX23" fmla="*/ 42862 w 1914525"/>
              <a:gd name="connsiteY23" fmla="*/ 42862 h 1328737"/>
              <a:gd name="connsiteX24" fmla="*/ 28575 w 1914525"/>
              <a:gd name="connsiteY24" fmla="*/ 114300 h 1328737"/>
              <a:gd name="connsiteX25" fmla="*/ 14287 w 1914525"/>
              <a:gd name="connsiteY25" fmla="*/ 171450 h 1328737"/>
              <a:gd name="connsiteX26" fmla="*/ 0 w 1914525"/>
              <a:gd name="connsiteY26" fmla="*/ 314325 h 1328737"/>
              <a:gd name="connsiteX27" fmla="*/ 14287 w 1914525"/>
              <a:gd name="connsiteY27" fmla="*/ 200025 h 1328737"/>
              <a:gd name="connsiteX28" fmla="*/ 28575 w 1914525"/>
              <a:gd name="connsiteY28" fmla="*/ 100012 h 1328737"/>
              <a:gd name="connsiteX29" fmla="*/ 42862 w 1914525"/>
              <a:gd name="connsiteY29" fmla="*/ 57150 h 1328737"/>
              <a:gd name="connsiteX30" fmla="*/ 171450 w 1914525"/>
              <a:gd name="connsiteY30" fmla="*/ 71437 h 1328737"/>
              <a:gd name="connsiteX31" fmla="*/ 214312 w 1914525"/>
              <a:gd name="connsiteY31" fmla="*/ 85725 h 1328737"/>
              <a:gd name="connsiteX32" fmla="*/ 428625 w 1914525"/>
              <a:gd name="connsiteY32" fmla="*/ 85725 h 132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914525" h="1328737">
                <a:moveTo>
                  <a:pt x="1914525" y="1328737"/>
                </a:moveTo>
                <a:cubicBezTo>
                  <a:pt x="1909762" y="1309687"/>
                  <a:pt x="1903223" y="1290995"/>
                  <a:pt x="1900237" y="1271587"/>
                </a:cubicBezTo>
                <a:cubicBezTo>
                  <a:pt x="1893679" y="1228962"/>
                  <a:pt x="1895647" y="1185022"/>
                  <a:pt x="1885950" y="1143000"/>
                </a:cubicBezTo>
                <a:cubicBezTo>
                  <a:pt x="1871411" y="1079997"/>
                  <a:pt x="1850547" y="1089317"/>
                  <a:pt x="1814512" y="1042987"/>
                </a:cubicBezTo>
                <a:cubicBezTo>
                  <a:pt x="1793427" y="1015878"/>
                  <a:pt x="1776412" y="985837"/>
                  <a:pt x="1757362" y="957262"/>
                </a:cubicBezTo>
                <a:cubicBezTo>
                  <a:pt x="1747837" y="942975"/>
                  <a:pt x="1740929" y="926542"/>
                  <a:pt x="1728787" y="914400"/>
                </a:cubicBezTo>
                <a:cubicBezTo>
                  <a:pt x="1641537" y="827148"/>
                  <a:pt x="1736908" y="916917"/>
                  <a:pt x="1600200" y="814387"/>
                </a:cubicBezTo>
                <a:cubicBezTo>
                  <a:pt x="1575667" y="795987"/>
                  <a:pt x="1529437" y="759664"/>
                  <a:pt x="1500187" y="742950"/>
                </a:cubicBezTo>
                <a:cubicBezTo>
                  <a:pt x="1481695" y="732383"/>
                  <a:pt x="1461529" y="724942"/>
                  <a:pt x="1443037" y="714375"/>
                </a:cubicBezTo>
                <a:cubicBezTo>
                  <a:pt x="1413063" y="697247"/>
                  <a:pt x="1377567" y="664627"/>
                  <a:pt x="1343025" y="657225"/>
                </a:cubicBezTo>
                <a:cubicBezTo>
                  <a:pt x="1296225" y="647196"/>
                  <a:pt x="1247775" y="647700"/>
                  <a:pt x="1200150" y="642937"/>
                </a:cubicBezTo>
                <a:cubicBezTo>
                  <a:pt x="1181100" y="638175"/>
                  <a:pt x="1162255" y="632501"/>
                  <a:pt x="1143000" y="628650"/>
                </a:cubicBezTo>
                <a:cubicBezTo>
                  <a:pt x="937421" y="587534"/>
                  <a:pt x="794180" y="607054"/>
                  <a:pt x="542925" y="600075"/>
                </a:cubicBezTo>
                <a:cubicBezTo>
                  <a:pt x="440148" y="565815"/>
                  <a:pt x="568502" y="607383"/>
                  <a:pt x="442912" y="571500"/>
                </a:cubicBezTo>
                <a:cubicBezTo>
                  <a:pt x="428431" y="567363"/>
                  <a:pt x="413215" y="564526"/>
                  <a:pt x="400050" y="557212"/>
                </a:cubicBezTo>
                <a:cubicBezTo>
                  <a:pt x="370029" y="540533"/>
                  <a:pt x="314325" y="500062"/>
                  <a:pt x="314325" y="500062"/>
                </a:cubicBezTo>
                <a:cubicBezTo>
                  <a:pt x="247650" y="400049"/>
                  <a:pt x="285750" y="433387"/>
                  <a:pt x="214312" y="385762"/>
                </a:cubicBezTo>
                <a:cubicBezTo>
                  <a:pt x="162210" y="229452"/>
                  <a:pt x="245304" y="466209"/>
                  <a:pt x="171450" y="300037"/>
                </a:cubicBezTo>
                <a:cubicBezTo>
                  <a:pt x="159217" y="272512"/>
                  <a:pt x="152400" y="242887"/>
                  <a:pt x="142875" y="214312"/>
                </a:cubicBezTo>
                <a:lnTo>
                  <a:pt x="128587" y="171450"/>
                </a:lnTo>
                <a:cubicBezTo>
                  <a:pt x="123824" y="157162"/>
                  <a:pt x="122654" y="141118"/>
                  <a:pt x="114300" y="128587"/>
                </a:cubicBezTo>
                <a:cubicBezTo>
                  <a:pt x="104775" y="114300"/>
                  <a:pt x="92699" y="101416"/>
                  <a:pt x="85725" y="85725"/>
                </a:cubicBezTo>
                <a:cubicBezTo>
                  <a:pt x="73492" y="58200"/>
                  <a:pt x="57150" y="0"/>
                  <a:pt x="57150" y="0"/>
                </a:cubicBezTo>
                <a:cubicBezTo>
                  <a:pt x="52387" y="14287"/>
                  <a:pt x="46515" y="28251"/>
                  <a:pt x="42862" y="42862"/>
                </a:cubicBezTo>
                <a:cubicBezTo>
                  <a:pt x="36972" y="66421"/>
                  <a:pt x="33843" y="90594"/>
                  <a:pt x="28575" y="114300"/>
                </a:cubicBezTo>
                <a:cubicBezTo>
                  <a:pt x="24315" y="133469"/>
                  <a:pt x="19050" y="152400"/>
                  <a:pt x="14287" y="171450"/>
                </a:cubicBezTo>
                <a:cubicBezTo>
                  <a:pt x="9525" y="219075"/>
                  <a:pt x="0" y="266462"/>
                  <a:pt x="0" y="314325"/>
                </a:cubicBezTo>
                <a:cubicBezTo>
                  <a:pt x="0" y="352721"/>
                  <a:pt x="9212" y="238085"/>
                  <a:pt x="14287" y="200025"/>
                </a:cubicBezTo>
                <a:cubicBezTo>
                  <a:pt x="18738" y="166644"/>
                  <a:pt x="21971" y="133034"/>
                  <a:pt x="28575" y="100012"/>
                </a:cubicBezTo>
                <a:cubicBezTo>
                  <a:pt x="31529" y="85244"/>
                  <a:pt x="38100" y="71437"/>
                  <a:pt x="42862" y="57150"/>
                </a:cubicBezTo>
                <a:cubicBezTo>
                  <a:pt x="85725" y="61912"/>
                  <a:pt x="128910" y="64347"/>
                  <a:pt x="171450" y="71437"/>
                </a:cubicBezTo>
                <a:cubicBezTo>
                  <a:pt x="186305" y="73913"/>
                  <a:pt x="199275" y="84890"/>
                  <a:pt x="214312" y="85725"/>
                </a:cubicBezTo>
                <a:cubicBezTo>
                  <a:pt x="285640" y="89688"/>
                  <a:pt x="357187" y="85725"/>
                  <a:pt x="428625" y="85725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47451" y="5597622"/>
            <a:ext cx="3200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“array of” </a:t>
            </a:r>
            <a:r>
              <a:rPr lang="en-US" sz="2800" b="1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8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[]</a:t>
            </a:r>
          </a:p>
        </p:txBody>
      </p:sp>
      <p:sp>
        <p:nvSpPr>
          <p:cNvPr id="8" name="Freeform 7"/>
          <p:cNvSpPr/>
          <p:nvPr/>
        </p:nvSpPr>
        <p:spPr>
          <a:xfrm>
            <a:off x="1405319" y="4746723"/>
            <a:ext cx="1111249" cy="850899"/>
          </a:xfrm>
          <a:custGeom>
            <a:avLst/>
            <a:gdLst>
              <a:gd name="connsiteX0" fmla="*/ 1914525 w 1914525"/>
              <a:gd name="connsiteY0" fmla="*/ 1328737 h 1328737"/>
              <a:gd name="connsiteX1" fmla="*/ 1900237 w 1914525"/>
              <a:gd name="connsiteY1" fmla="*/ 1271587 h 1328737"/>
              <a:gd name="connsiteX2" fmla="*/ 1885950 w 1914525"/>
              <a:gd name="connsiteY2" fmla="*/ 1143000 h 1328737"/>
              <a:gd name="connsiteX3" fmla="*/ 1814512 w 1914525"/>
              <a:gd name="connsiteY3" fmla="*/ 1042987 h 1328737"/>
              <a:gd name="connsiteX4" fmla="*/ 1757362 w 1914525"/>
              <a:gd name="connsiteY4" fmla="*/ 957262 h 1328737"/>
              <a:gd name="connsiteX5" fmla="*/ 1728787 w 1914525"/>
              <a:gd name="connsiteY5" fmla="*/ 914400 h 1328737"/>
              <a:gd name="connsiteX6" fmla="*/ 1600200 w 1914525"/>
              <a:gd name="connsiteY6" fmla="*/ 814387 h 1328737"/>
              <a:gd name="connsiteX7" fmla="*/ 1500187 w 1914525"/>
              <a:gd name="connsiteY7" fmla="*/ 742950 h 1328737"/>
              <a:gd name="connsiteX8" fmla="*/ 1443037 w 1914525"/>
              <a:gd name="connsiteY8" fmla="*/ 714375 h 1328737"/>
              <a:gd name="connsiteX9" fmla="*/ 1343025 w 1914525"/>
              <a:gd name="connsiteY9" fmla="*/ 657225 h 1328737"/>
              <a:gd name="connsiteX10" fmla="*/ 1200150 w 1914525"/>
              <a:gd name="connsiteY10" fmla="*/ 642937 h 1328737"/>
              <a:gd name="connsiteX11" fmla="*/ 1143000 w 1914525"/>
              <a:gd name="connsiteY11" fmla="*/ 628650 h 1328737"/>
              <a:gd name="connsiteX12" fmla="*/ 542925 w 1914525"/>
              <a:gd name="connsiteY12" fmla="*/ 600075 h 1328737"/>
              <a:gd name="connsiteX13" fmla="*/ 442912 w 1914525"/>
              <a:gd name="connsiteY13" fmla="*/ 571500 h 1328737"/>
              <a:gd name="connsiteX14" fmla="*/ 400050 w 1914525"/>
              <a:gd name="connsiteY14" fmla="*/ 557212 h 1328737"/>
              <a:gd name="connsiteX15" fmla="*/ 314325 w 1914525"/>
              <a:gd name="connsiteY15" fmla="*/ 500062 h 1328737"/>
              <a:gd name="connsiteX16" fmla="*/ 214312 w 1914525"/>
              <a:gd name="connsiteY16" fmla="*/ 385762 h 1328737"/>
              <a:gd name="connsiteX17" fmla="*/ 171450 w 1914525"/>
              <a:gd name="connsiteY17" fmla="*/ 300037 h 1328737"/>
              <a:gd name="connsiteX18" fmla="*/ 142875 w 1914525"/>
              <a:gd name="connsiteY18" fmla="*/ 214312 h 1328737"/>
              <a:gd name="connsiteX19" fmla="*/ 128587 w 1914525"/>
              <a:gd name="connsiteY19" fmla="*/ 171450 h 1328737"/>
              <a:gd name="connsiteX20" fmla="*/ 114300 w 1914525"/>
              <a:gd name="connsiteY20" fmla="*/ 128587 h 1328737"/>
              <a:gd name="connsiteX21" fmla="*/ 85725 w 1914525"/>
              <a:gd name="connsiteY21" fmla="*/ 85725 h 1328737"/>
              <a:gd name="connsiteX22" fmla="*/ 57150 w 1914525"/>
              <a:gd name="connsiteY22" fmla="*/ 0 h 1328737"/>
              <a:gd name="connsiteX23" fmla="*/ 42862 w 1914525"/>
              <a:gd name="connsiteY23" fmla="*/ 42862 h 1328737"/>
              <a:gd name="connsiteX24" fmla="*/ 28575 w 1914525"/>
              <a:gd name="connsiteY24" fmla="*/ 114300 h 1328737"/>
              <a:gd name="connsiteX25" fmla="*/ 14287 w 1914525"/>
              <a:gd name="connsiteY25" fmla="*/ 171450 h 1328737"/>
              <a:gd name="connsiteX26" fmla="*/ 0 w 1914525"/>
              <a:gd name="connsiteY26" fmla="*/ 314325 h 1328737"/>
              <a:gd name="connsiteX27" fmla="*/ 14287 w 1914525"/>
              <a:gd name="connsiteY27" fmla="*/ 200025 h 1328737"/>
              <a:gd name="connsiteX28" fmla="*/ 28575 w 1914525"/>
              <a:gd name="connsiteY28" fmla="*/ 100012 h 1328737"/>
              <a:gd name="connsiteX29" fmla="*/ 42862 w 1914525"/>
              <a:gd name="connsiteY29" fmla="*/ 57150 h 1328737"/>
              <a:gd name="connsiteX30" fmla="*/ 171450 w 1914525"/>
              <a:gd name="connsiteY30" fmla="*/ 71437 h 1328737"/>
              <a:gd name="connsiteX31" fmla="*/ 214312 w 1914525"/>
              <a:gd name="connsiteY31" fmla="*/ 85725 h 1328737"/>
              <a:gd name="connsiteX32" fmla="*/ 428625 w 1914525"/>
              <a:gd name="connsiteY32" fmla="*/ 85725 h 132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914525" h="1328737">
                <a:moveTo>
                  <a:pt x="1914525" y="1328737"/>
                </a:moveTo>
                <a:cubicBezTo>
                  <a:pt x="1909762" y="1309687"/>
                  <a:pt x="1903223" y="1290995"/>
                  <a:pt x="1900237" y="1271587"/>
                </a:cubicBezTo>
                <a:cubicBezTo>
                  <a:pt x="1893679" y="1228962"/>
                  <a:pt x="1895647" y="1185022"/>
                  <a:pt x="1885950" y="1143000"/>
                </a:cubicBezTo>
                <a:cubicBezTo>
                  <a:pt x="1871411" y="1079997"/>
                  <a:pt x="1850547" y="1089317"/>
                  <a:pt x="1814512" y="1042987"/>
                </a:cubicBezTo>
                <a:cubicBezTo>
                  <a:pt x="1793427" y="1015878"/>
                  <a:pt x="1776412" y="985837"/>
                  <a:pt x="1757362" y="957262"/>
                </a:cubicBezTo>
                <a:cubicBezTo>
                  <a:pt x="1747837" y="942975"/>
                  <a:pt x="1740929" y="926542"/>
                  <a:pt x="1728787" y="914400"/>
                </a:cubicBezTo>
                <a:cubicBezTo>
                  <a:pt x="1641537" y="827148"/>
                  <a:pt x="1736908" y="916917"/>
                  <a:pt x="1600200" y="814387"/>
                </a:cubicBezTo>
                <a:cubicBezTo>
                  <a:pt x="1575667" y="795987"/>
                  <a:pt x="1529437" y="759664"/>
                  <a:pt x="1500187" y="742950"/>
                </a:cubicBezTo>
                <a:cubicBezTo>
                  <a:pt x="1481695" y="732383"/>
                  <a:pt x="1461529" y="724942"/>
                  <a:pt x="1443037" y="714375"/>
                </a:cubicBezTo>
                <a:cubicBezTo>
                  <a:pt x="1413063" y="697247"/>
                  <a:pt x="1377567" y="664627"/>
                  <a:pt x="1343025" y="657225"/>
                </a:cubicBezTo>
                <a:cubicBezTo>
                  <a:pt x="1296225" y="647196"/>
                  <a:pt x="1247775" y="647700"/>
                  <a:pt x="1200150" y="642937"/>
                </a:cubicBezTo>
                <a:cubicBezTo>
                  <a:pt x="1181100" y="638175"/>
                  <a:pt x="1162255" y="632501"/>
                  <a:pt x="1143000" y="628650"/>
                </a:cubicBezTo>
                <a:cubicBezTo>
                  <a:pt x="937421" y="587534"/>
                  <a:pt x="794180" y="607054"/>
                  <a:pt x="542925" y="600075"/>
                </a:cubicBezTo>
                <a:cubicBezTo>
                  <a:pt x="440148" y="565815"/>
                  <a:pt x="568502" y="607383"/>
                  <a:pt x="442912" y="571500"/>
                </a:cubicBezTo>
                <a:cubicBezTo>
                  <a:pt x="428431" y="567363"/>
                  <a:pt x="413215" y="564526"/>
                  <a:pt x="400050" y="557212"/>
                </a:cubicBezTo>
                <a:cubicBezTo>
                  <a:pt x="370029" y="540533"/>
                  <a:pt x="314325" y="500062"/>
                  <a:pt x="314325" y="500062"/>
                </a:cubicBezTo>
                <a:cubicBezTo>
                  <a:pt x="247650" y="400049"/>
                  <a:pt x="285750" y="433387"/>
                  <a:pt x="214312" y="385762"/>
                </a:cubicBezTo>
                <a:cubicBezTo>
                  <a:pt x="162210" y="229452"/>
                  <a:pt x="245304" y="466209"/>
                  <a:pt x="171450" y="300037"/>
                </a:cubicBezTo>
                <a:cubicBezTo>
                  <a:pt x="159217" y="272512"/>
                  <a:pt x="152400" y="242887"/>
                  <a:pt x="142875" y="214312"/>
                </a:cubicBezTo>
                <a:lnTo>
                  <a:pt x="128587" y="171450"/>
                </a:lnTo>
                <a:cubicBezTo>
                  <a:pt x="123824" y="157162"/>
                  <a:pt x="122654" y="141118"/>
                  <a:pt x="114300" y="128587"/>
                </a:cubicBezTo>
                <a:cubicBezTo>
                  <a:pt x="104775" y="114300"/>
                  <a:pt x="92699" y="101416"/>
                  <a:pt x="85725" y="85725"/>
                </a:cubicBezTo>
                <a:cubicBezTo>
                  <a:pt x="73492" y="58200"/>
                  <a:pt x="57150" y="0"/>
                  <a:pt x="57150" y="0"/>
                </a:cubicBezTo>
                <a:cubicBezTo>
                  <a:pt x="52387" y="14287"/>
                  <a:pt x="46515" y="28251"/>
                  <a:pt x="42862" y="42862"/>
                </a:cubicBezTo>
                <a:cubicBezTo>
                  <a:pt x="36972" y="66421"/>
                  <a:pt x="33843" y="90594"/>
                  <a:pt x="28575" y="114300"/>
                </a:cubicBezTo>
                <a:cubicBezTo>
                  <a:pt x="24315" y="133469"/>
                  <a:pt x="19050" y="152400"/>
                  <a:pt x="14287" y="171450"/>
                </a:cubicBezTo>
                <a:cubicBezTo>
                  <a:pt x="9525" y="219075"/>
                  <a:pt x="0" y="266462"/>
                  <a:pt x="0" y="314325"/>
                </a:cubicBezTo>
                <a:cubicBezTo>
                  <a:pt x="0" y="352721"/>
                  <a:pt x="9212" y="238085"/>
                  <a:pt x="14287" y="200025"/>
                </a:cubicBezTo>
                <a:cubicBezTo>
                  <a:pt x="18738" y="166644"/>
                  <a:pt x="21971" y="133034"/>
                  <a:pt x="28575" y="100012"/>
                </a:cubicBezTo>
                <a:cubicBezTo>
                  <a:pt x="31529" y="85244"/>
                  <a:pt x="38100" y="71437"/>
                  <a:pt x="42862" y="57150"/>
                </a:cubicBezTo>
                <a:cubicBezTo>
                  <a:pt x="85725" y="61912"/>
                  <a:pt x="128910" y="64347"/>
                  <a:pt x="171450" y="71437"/>
                </a:cubicBezTo>
                <a:cubicBezTo>
                  <a:pt x="186305" y="73913"/>
                  <a:pt x="199275" y="84890"/>
                  <a:pt x="214312" y="85725"/>
                </a:cubicBezTo>
                <a:cubicBezTo>
                  <a:pt x="285640" y="89688"/>
                  <a:pt x="357187" y="85725"/>
                  <a:pt x="428625" y="85725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954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/>
              <a:t>2D Arrays = Arrays of Arrays!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A 2D array is an array where every element is </a:t>
            </a:r>
            <a:r>
              <a:rPr lang="en-US" sz="2800" i="1" dirty="0"/>
              <a:t>itself</a:t>
            </a:r>
            <a:r>
              <a:rPr lang="en-US" sz="2800" dirty="0"/>
              <a:t> an array.</a:t>
            </a:r>
          </a:p>
          <a:p>
            <a:pPr marL="0" indent="0">
              <a:buNone/>
            </a:pPr>
            <a:br>
              <a:rPr lang="en-US" altLang="x-none" sz="2800" dirty="0">
                <a:latin typeface="Consolas" charset="0"/>
              </a:rPr>
            </a:br>
            <a:r>
              <a:rPr lang="en-US" altLang="x-none" sz="2800" b="1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[][] a = </a:t>
            </a:r>
            <a:r>
              <a:rPr lang="en-US" altLang="x-none" sz="2800" b="1" dirty="0">
                <a:latin typeface="Consolas" charset="0"/>
              </a:rPr>
              <a:t>new</a:t>
            </a:r>
            <a:r>
              <a:rPr lang="en-US" altLang="x-none" sz="2800" dirty="0">
                <a:latin typeface="Consolas" charset="0"/>
              </a:rPr>
              <a:t> </a:t>
            </a: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[3][4];</a:t>
            </a:r>
          </a:p>
          <a:p>
            <a:pPr marL="0" indent="0">
              <a:buNone/>
            </a:pPr>
            <a:r>
              <a:rPr lang="en-US" altLang="x-none" sz="2800" dirty="0">
                <a:latin typeface="Consolas" charset="0"/>
              </a:rPr>
              <a:t>...</a:t>
            </a:r>
          </a:p>
          <a:p>
            <a:pPr marL="0" indent="0">
              <a:buNone/>
            </a:pPr>
            <a:r>
              <a:rPr lang="en-US" altLang="x-none" sz="2800" b="1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 x = a[1][1]; </a:t>
            </a:r>
            <a:r>
              <a:rPr lang="en-US" altLang="x-none" sz="2800" b="1" dirty="0">
                <a:solidFill>
                  <a:srgbClr val="00B050"/>
                </a:solidFill>
                <a:latin typeface="Consolas" charset="0"/>
              </a:rPr>
              <a:t>// </a:t>
            </a:r>
            <a:r>
              <a:rPr lang="en-US" altLang="x-none" sz="2800" b="1" dirty="0" err="1">
                <a:solidFill>
                  <a:srgbClr val="00B050"/>
                </a:solidFill>
                <a:latin typeface="Consolas" charset="0"/>
              </a:rPr>
              <a:t>int</a:t>
            </a:r>
            <a:r>
              <a:rPr lang="en-US" altLang="x-none" sz="2800" b="1" dirty="0">
                <a:solidFill>
                  <a:srgbClr val="00B050"/>
                </a:solidFill>
                <a:latin typeface="Consolas" charset="0"/>
              </a:rPr>
              <a:t> at position (1, 1)</a:t>
            </a:r>
          </a:p>
          <a:p>
            <a:pPr marL="0" indent="0">
              <a:buNone/>
            </a:pPr>
            <a:endParaRPr lang="en-US" altLang="x-none" sz="2800" dirty="0">
              <a:latin typeface="Consolas" charset="0"/>
            </a:endParaRPr>
          </a:p>
          <a:p>
            <a:pPr marL="0" indent="0">
              <a:buNone/>
            </a:pP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[] </a:t>
            </a:r>
            <a:r>
              <a:rPr lang="en-US" altLang="x-none" sz="2800" dirty="0" err="1">
                <a:latin typeface="Consolas" charset="0"/>
              </a:rPr>
              <a:t>firstRow</a:t>
            </a:r>
            <a:r>
              <a:rPr lang="en-US" altLang="x-none" sz="2800" dirty="0">
                <a:latin typeface="Consolas" charset="0"/>
              </a:rPr>
              <a:t> = a[0];	</a:t>
            </a:r>
            <a:r>
              <a:rPr lang="en-US" altLang="x-none" sz="2800" b="1" dirty="0">
                <a:solidFill>
                  <a:srgbClr val="00B050"/>
                </a:solidFill>
                <a:latin typeface="Consolas" charset="0"/>
              </a:rPr>
              <a:t>// 1D array!</a:t>
            </a:r>
          </a:p>
          <a:p>
            <a:pPr marL="0" indent="0">
              <a:buNone/>
            </a:pPr>
            <a:endParaRPr lang="en-US" altLang="x-none" sz="2800" b="1" dirty="0">
              <a:solidFill>
                <a:srgbClr val="00B050"/>
              </a:solidFill>
              <a:latin typeface="Consolas" charset="0"/>
            </a:endParaRPr>
          </a:p>
          <a:p>
            <a:pPr marL="0" indent="0">
              <a:buNone/>
            </a:pPr>
            <a:r>
              <a:rPr lang="en-US" altLang="x-none" sz="2800" b="1" dirty="0">
                <a:solidFill>
                  <a:srgbClr val="00B050"/>
                </a:solidFill>
                <a:latin typeface="Consolas" charset="0"/>
              </a:rPr>
              <a:t>// NOTE: no way to get a single column </a:t>
            </a:r>
            <a:r>
              <a:rPr lang="en-US" altLang="x-none" sz="2800" b="1" dirty="0">
                <a:solidFill>
                  <a:srgbClr val="00B050"/>
                </a:solidFill>
                <a:latin typeface="Consolas" charset="0"/>
                <a:sym typeface="Wingdings"/>
              </a:rPr>
              <a:t></a:t>
            </a:r>
            <a:endParaRPr lang="en-US" altLang="x-none" sz="2800" b="1" dirty="0">
              <a:solidFill>
                <a:srgbClr val="00B050"/>
              </a:solidFill>
              <a:latin typeface="Consolas" charset="0"/>
            </a:endParaRPr>
          </a:p>
          <a:p>
            <a:pPr marL="0" indent="0">
              <a:buNone/>
            </a:pPr>
            <a:endParaRPr lang="en-US" altLang="x-none" sz="2800" dirty="0">
              <a:latin typeface="Consolas" charset="0"/>
            </a:endParaRPr>
          </a:p>
          <a:p>
            <a:pPr marL="0" indent="0">
              <a:buNone/>
            </a:pPr>
            <a:endParaRPr lang="en-US" altLang="x-none" sz="2800" dirty="0"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89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Array Dimensions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How do we get the number of rows of a 2D array using the </a:t>
            </a:r>
            <a:r>
              <a:rPr lang="en-US" sz="2800" b="1" dirty="0"/>
              <a:t>length</a:t>
            </a:r>
            <a:r>
              <a:rPr lang="en-US" sz="2800" dirty="0"/>
              <a:t> property?  How about the number of columns?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495483"/>
              </p:ext>
            </p:extLst>
          </p:nvPr>
        </p:nvGraphicFramePr>
        <p:xfrm>
          <a:off x="822960" y="2351025"/>
          <a:ext cx="1030224" cy="4125975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030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753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53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53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021044"/>
              </p:ext>
            </p:extLst>
          </p:nvPr>
        </p:nvGraphicFramePr>
        <p:xfrm>
          <a:off x="999744" y="2509521"/>
          <a:ext cx="7656576" cy="1004824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914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4824">
                <a:tc>
                  <a:txBody>
                    <a:bodyPr/>
                    <a:lstStyle/>
                    <a:p>
                      <a:pPr algn="ctr"/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755730"/>
              </p:ext>
            </p:extLst>
          </p:nvPr>
        </p:nvGraphicFramePr>
        <p:xfrm>
          <a:off x="999744" y="3881629"/>
          <a:ext cx="7656576" cy="1004824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914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48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236710"/>
              </p:ext>
            </p:extLst>
          </p:nvPr>
        </p:nvGraphicFramePr>
        <p:xfrm>
          <a:off x="999744" y="5248658"/>
          <a:ext cx="7656576" cy="1004824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914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48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8095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Array Dimensions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can get the number of rows in a 2D array by saying:</a:t>
            </a:r>
          </a:p>
          <a:p>
            <a:pPr marL="0" indent="0">
              <a:buNone/>
            </a:pPr>
            <a:endParaRPr lang="en-US" b="1" i="1" dirty="0">
              <a:latin typeface="Consolas" charset="0"/>
            </a:endParaRPr>
          </a:p>
          <a:p>
            <a:pPr marL="0" indent="0">
              <a:buNone/>
            </a:pPr>
            <a:r>
              <a:rPr lang="en-US" b="1" i="1" dirty="0" err="1">
                <a:latin typeface="Consolas" charset="0"/>
              </a:rPr>
              <a:t>arr.length</a:t>
            </a:r>
            <a:r>
              <a:rPr lang="en-US" dirty="0">
                <a:solidFill>
                  <a:srgbClr val="008000"/>
                </a:solidFill>
                <a:latin typeface="Consolas" charset="0"/>
              </a:rPr>
              <a:t>   // # rows in our 2D array</a:t>
            </a:r>
            <a:endParaRPr lang="en-US" b="1" dirty="0">
              <a:solidFill>
                <a:srgbClr val="008000"/>
              </a:solidFill>
              <a:latin typeface="Consolas" charset="0"/>
            </a:endParaRPr>
          </a:p>
          <a:p>
            <a:pPr marL="0" indent="0">
              <a:buNone/>
            </a:pPr>
            <a:endParaRPr lang="en-US" b="1" dirty="0">
              <a:solidFill>
                <a:srgbClr val="008000"/>
              </a:solidFill>
              <a:latin typeface="Consolas" charset="0"/>
            </a:endParaRPr>
          </a:p>
          <a:p>
            <a:pPr marL="0" indent="0">
              <a:buNone/>
            </a:pPr>
            <a:endParaRPr lang="en-US" b="1" dirty="0">
              <a:solidFill>
                <a:srgbClr val="008000"/>
              </a:solidFill>
            </a:endParaRPr>
          </a:p>
          <a:p>
            <a:pPr marL="0" indent="0">
              <a:buNone/>
            </a:pPr>
            <a:r>
              <a:rPr lang="en-US" dirty="0"/>
              <a:t>Since the length of each row is the same, you can get the number of columns in a 2D array by saying: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dirty="0" err="1">
                <a:latin typeface="Consolas" charset="0"/>
              </a:rPr>
              <a:t>arr</a:t>
            </a:r>
            <a:r>
              <a:rPr lang="en-US" dirty="0">
                <a:latin typeface="Consolas" charset="0"/>
              </a:rPr>
              <a:t>[0].</a:t>
            </a:r>
            <a:r>
              <a:rPr lang="en-US" b="1" i="1" dirty="0">
                <a:latin typeface="Consolas" charset="0"/>
              </a:rPr>
              <a:t>length</a:t>
            </a:r>
            <a:r>
              <a:rPr lang="en-US" dirty="0">
                <a:solidFill>
                  <a:srgbClr val="008000"/>
                </a:solidFill>
                <a:latin typeface="Consolas" charset="0"/>
              </a:rPr>
              <a:t>  // # entries in row 0 ( = # cols)</a:t>
            </a:r>
          </a:p>
        </p:txBody>
      </p:sp>
    </p:spTree>
    <p:extLst>
      <p:ext uri="{BB962C8B-B14F-4D97-AF65-F5344CB8AC3E}">
        <p14:creationId xmlns:p14="http://schemas.microsoft.com/office/powerpoint/2010/main" val="42732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Arrays + For Loops = </a:t>
            </a:r>
            <a:r>
              <a:rPr lang="en-US" dirty="0">
                <a:latin typeface="Apple Color Emoji" charset="0"/>
              </a:rPr>
              <a:t>❤️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We can use </a:t>
            </a:r>
            <a:r>
              <a:rPr lang="en-US" sz="2800" b="1" dirty="0"/>
              <a:t>double for-loops</a:t>
            </a:r>
            <a:r>
              <a:rPr lang="en-US" sz="2800" dirty="0"/>
              <a:t> to loop over each row, and then each column, in a 2D array.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[][]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arr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...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for (</a:t>
            </a:r>
            <a:r>
              <a:rPr lang="en-US" altLang="x-none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 row = 0; row &lt; </a:t>
            </a:r>
            <a:r>
              <a:rPr lang="en-US" altLang="x-none" dirty="0" err="1">
                <a:latin typeface="Consolas" charset="0"/>
                <a:ea typeface="Consolas" charset="0"/>
                <a:cs typeface="Consolas" charset="0"/>
              </a:rPr>
              <a:t>arr.length</a:t>
            </a: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; row++)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    for (</a:t>
            </a:r>
            <a:r>
              <a:rPr lang="en-US" altLang="x-none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 col = 0; col &lt; </a:t>
            </a:r>
            <a:r>
              <a:rPr lang="en-US" altLang="x-none" dirty="0" err="1">
                <a:latin typeface="Consolas" charset="0"/>
                <a:ea typeface="Consolas" charset="0"/>
                <a:cs typeface="Consolas" charset="0"/>
              </a:rPr>
              <a:t>arr</a:t>
            </a: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[0].length; col++)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altLang="x-none" b="1" i="1" dirty="0">
                <a:latin typeface="Consolas" charset="0"/>
                <a:ea typeface="Consolas" charset="0"/>
                <a:cs typeface="Consolas" charset="0"/>
              </a:rPr>
              <a:t>// do something with </a:t>
            </a:r>
            <a:r>
              <a:rPr lang="en-US" altLang="x-none" b="1" i="1" dirty="0" err="1">
                <a:latin typeface="Consolas" charset="0"/>
                <a:ea typeface="Consolas" charset="0"/>
                <a:cs typeface="Consolas" charset="0"/>
              </a:rPr>
              <a:t>arr</a:t>
            </a:r>
            <a:r>
              <a:rPr lang="en-US" altLang="x-none" b="1" i="1" dirty="0">
                <a:latin typeface="Consolas" charset="0"/>
                <a:ea typeface="Consolas" charset="0"/>
                <a:cs typeface="Consolas" charset="0"/>
              </a:rPr>
              <a:t>[row][col]</a:t>
            </a: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    }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graphicFrame>
        <p:nvGraphicFramePr>
          <p:cNvPr id="1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329944"/>
              </p:ext>
            </p:extLst>
          </p:nvPr>
        </p:nvGraphicFramePr>
        <p:xfrm>
          <a:off x="2100072" y="4455920"/>
          <a:ext cx="3800856" cy="2173480"/>
        </p:xfrm>
        <a:graphic>
          <a:graphicData uri="http://schemas.openxmlformats.org/drawingml/2006/table">
            <a:tbl>
              <a:tblPr/>
              <a:tblGrid>
                <a:gridCol w="7586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1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11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11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86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94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2600" b="0" i="1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charset="0"/>
                      </a:endParaRPr>
                    </a:p>
                  </a:txBody>
                  <a:tcPr marL="147130" marR="147130" marT="73565" marB="73565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47130" marR="147130" marT="73565" marB="73565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47130" marR="147130" marT="73565" marB="73565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47130" marR="147130" marT="73565" marB="73565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47130" marR="147130" marT="73565" marB="73565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4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47130" marR="147130" marT="73565" marB="73565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75</a:t>
                      </a:r>
                    </a:p>
                  </a:txBody>
                  <a:tcPr marL="147130" marR="147130" marT="73565" marB="7356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61</a:t>
                      </a:r>
                    </a:p>
                  </a:txBody>
                  <a:tcPr marL="147130" marR="147130" marT="73565" marB="735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83</a:t>
                      </a:r>
                    </a:p>
                  </a:txBody>
                  <a:tcPr marL="147130" marR="147130" marT="73565" marB="735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71</a:t>
                      </a:r>
                    </a:p>
                  </a:txBody>
                  <a:tcPr marL="147130" marR="147130" marT="73565" marB="735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4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47130" marR="147130" marT="73565" marB="73565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94</a:t>
                      </a:r>
                    </a:p>
                  </a:txBody>
                  <a:tcPr marL="147130" marR="147130" marT="73565" marB="7356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89</a:t>
                      </a:r>
                    </a:p>
                  </a:txBody>
                  <a:tcPr marL="147130" marR="147130" marT="73565" marB="735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98</a:t>
                      </a:r>
                    </a:p>
                  </a:txBody>
                  <a:tcPr marL="147130" marR="147130" marT="73565" marB="735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91</a:t>
                      </a:r>
                    </a:p>
                  </a:txBody>
                  <a:tcPr marL="147130" marR="147130" marT="73565" marB="735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4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47130" marR="147130" marT="73565" marB="73565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63</a:t>
                      </a:r>
                    </a:p>
                  </a:txBody>
                  <a:tcPr marL="147130" marR="147130" marT="73565" marB="7356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54</a:t>
                      </a:r>
                    </a:p>
                  </a:txBody>
                  <a:tcPr marL="147130" marR="147130" marT="73565" marB="735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51</a:t>
                      </a:r>
                    </a:p>
                  </a:txBody>
                  <a:tcPr marL="147130" marR="147130" marT="73565" marB="735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49</a:t>
                      </a:r>
                    </a:p>
                  </a:txBody>
                  <a:tcPr marL="147130" marR="147130" marT="73565" marB="735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" name="Right Arrow 14"/>
          <p:cNvSpPr/>
          <p:nvPr/>
        </p:nvSpPr>
        <p:spPr>
          <a:xfrm>
            <a:off x="3048000" y="5347588"/>
            <a:ext cx="2706624" cy="19507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3048000" y="5912294"/>
            <a:ext cx="2706624" cy="19507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3048000" y="6452901"/>
            <a:ext cx="2706624" cy="19507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907024" y="5542660"/>
            <a:ext cx="3157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“row-major</a:t>
            </a:r>
            <a:r>
              <a:rPr lang="en-US" sz="280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” order</a:t>
            </a:r>
            <a:endParaRPr lang="en-US" sz="2800" b="1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12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Practice: 2D Arrays</a:t>
            </a:r>
          </a:p>
        </p:txBody>
      </p:sp>
      <p:sp>
        <p:nvSpPr>
          <p:cNvPr id="1731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b="1" dirty="0"/>
              <a:t>Q:</a:t>
            </a:r>
            <a:r>
              <a:rPr lang="en-US" altLang="x-none" dirty="0"/>
              <a:t> What is the array state after the code below?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8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 err="1">
                <a:latin typeface="Consolas" charset="0"/>
              </a:rPr>
              <a:t>int</a:t>
            </a:r>
            <a:r>
              <a:rPr lang="en-US" altLang="x-none" sz="2000" dirty="0">
                <a:latin typeface="Consolas" charset="0"/>
              </a:rPr>
              <a:t>[] a = new </a:t>
            </a:r>
            <a:r>
              <a:rPr lang="en-US" altLang="x-none" sz="2000" dirty="0" err="1">
                <a:latin typeface="Consolas" charset="0"/>
              </a:rPr>
              <a:t>int</a:t>
            </a:r>
            <a:r>
              <a:rPr lang="en-US" altLang="x-none" sz="2000" dirty="0">
                <a:latin typeface="Consolas" charset="0"/>
              </a:rPr>
              <a:t>[4][3];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...   </a:t>
            </a: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// fill with data at right</a:t>
            </a:r>
            <a:endParaRPr lang="en-US" altLang="x-none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8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for (</a:t>
            </a:r>
            <a:r>
              <a:rPr lang="en-US" altLang="x-none" sz="2000" dirty="0" err="1">
                <a:latin typeface="Consolas" charset="0"/>
              </a:rPr>
              <a:t>int</a:t>
            </a:r>
            <a:r>
              <a:rPr lang="en-US" altLang="x-none" sz="2000" dirty="0">
                <a:latin typeface="Consolas" charset="0"/>
              </a:rPr>
              <a:t> r = </a:t>
            </a:r>
            <a:r>
              <a:rPr lang="en-US" altLang="x-none" sz="2000" b="1" dirty="0">
                <a:latin typeface="Consolas" charset="0"/>
              </a:rPr>
              <a:t>1</a:t>
            </a:r>
            <a:r>
              <a:rPr lang="en-US" altLang="x-none" sz="2000" dirty="0">
                <a:latin typeface="Consolas" charset="0"/>
              </a:rPr>
              <a:t>; r &lt; 4; r++)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    for (</a:t>
            </a:r>
            <a:r>
              <a:rPr lang="en-US" altLang="x-none" sz="2000" dirty="0" err="1">
                <a:latin typeface="Consolas" charset="0"/>
              </a:rPr>
              <a:t>int</a:t>
            </a:r>
            <a:r>
              <a:rPr lang="en-US" altLang="x-none" sz="2000" dirty="0">
                <a:latin typeface="Consolas" charset="0"/>
              </a:rPr>
              <a:t> c = 0; c &lt; 3; </a:t>
            </a:r>
            <a:r>
              <a:rPr lang="en-US" altLang="x-none" sz="2000" dirty="0" err="1">
                <a:latin typeface="Consolas" charset="0"/>
              </a:rPr>
              <a:t>c++</a:t>
            </a:r>
            <a:r>
              <a:rPr lang="en-US" altLang="x-none" sz="2000" dirty="0">
                <a:latin typeface="Consolas" charset="0"/>
              </a:rPr>
              <a:t>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        a[r][c] += a[r - 1][c];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    }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//     A.              B.              C.              D.</a:t>
            </a:r>
          </a:p>
        </p:txBody>
      </p:sp>
      <p:graphicFrame>
        <p:nvGraphicFramePr>
          <p:cNvPr id="1731588" name="Group 4"/>
          <p:cNvGraphicFramePr>
            <a:graphicFrameLocks noGrp="1"/>
          </p:cNvGraphicFramePr>
          <p:nvPr/>
        </p:nvGraphicFramePr>
        <p:xfrm>
          <a:off x="6858000" y="1373188"/>
          <a:ext cx="1890713" cy="1676400"/>
        </p:xfrm>
        <a:graphic>
          <a:graphicData uri="http://schemas.openxmlformats.org/drawingml/2006/table">
            <a:tbl>
              <a:tblPr/>
              <a:tblGrid>
                <a:gridCol w="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r\c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7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0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731629" name="Group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930101"/>
              </p:ext>
            </p:extLst>
          </p:nvPr>
        </p:nvGraphicFramePr>
        <p:xfrm>
          <a:off x="90488" y="4663440"/>
          <a:ext cx="1890712" cy="1676400"/>
        </p:xfrm>
        <a:graphic>
          <a:graphicData uri="http://schemas.openxmlformats.org/drawingml/2006/table">
            <a:tbl>
              <a:tblPr/>
              <a:tblGrid>
                <a:gridCol w="471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1600" b="0" i="1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7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0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731670" name="Group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221037"/>
              </p:ext>
            </p:extLst>
          </p:nvPr>
        </p:nvGraphicFramePr>
        <p:xfrm>
          <a:off x="4586288" y="4663440"/>
          <a:ext cx="1890712" cy="1676400"/>
        </p:xfrm>
        <a:graphic>
          <a:graphicData uri="http://schemas.openxmlformats.org/drawingml/2006/table">
            <a:tbl>
              <a:tblPr/>
              <a:tblGrid>
                <a:gridCol w="471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1600" b="0" i="1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7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0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731711" name="Group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242331"/>
              </p:ext>
            </p:extLst>
          </p:nvPr>
        </p:nvGraphicFramePr>
        <p:xfrm>
          <a:off x="2376488" y="4663440"/>
          <a:ext cx="1890712" cy="1676400"/>
        </p:xfrm>
        <a:graphic>
          <a:graphicData uri="http://schemas.openxmlformats.org/drawingml/2006/table">
            <a:tbl>
              <a:tblPr/>
              <a:tblGrid>
                <a:gridCol w="471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1600" b="0" i="1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7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0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731752" name="Group 1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93147"/>
              </p:ext>
            </p:extLst>
          </p:nvPr>
        </p:nvGraphicFramePr>
        <p:xfrm>
          <a:off x="6796088" y="4663440"/>
          <a:ext cx="1890712" cy="1676400"/>
        </p:xfrm>
        <a:graphic>
          <a:graphicData uri="http://schemas.openxmlformats.org/drawingml/2006/table">
            <a:tbl>
              <a:tblPr/>
              <a:tblGrid>
                <a:gridCol w="471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1600" b="0" i="1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7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0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7261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Recap: Arrays</a:t>
            </a:r>
          </a:p>
          <a:p>
            <a:r>
              <a:rPr lang="en-US" sz="3600" dirty="0"/>
              <a:t>2D Arrays</a:t>
            </a:r>
          </a:p>
          <a:p>
            <a:r>
              <a:rPr lang="en-US" sz="3600" dirty="0"/>
              <a:t>Images as 2D Arrays</a:t>
            </a:r>
          </a:p>
          <a:p>
            <a:r>
              <a:rPr lang="en-US" sz="3600" dirty="0"/>
              <a:t>Modifying Images</a:t>
            </a:r>
          </a:p>
          <a:p>
            <a:r>
              <a:rPr lang="en-US" sz="3600" dirty="0"/>
              <a:t>Practice: Brighten, Grayscale</a:t>
            </a:r>
          </a:p>
        </p:txBody>
      </p:sp>
    </p:spTree>
    <p:extLst>
      <p:ext uri="{BB962C8B-B14F-4D97-AF65-F5344CB8AC3E}">
        <p14:creationId xmlns:p14="http://schemas.microsoft.com/office/powerpoint/2010/main" val="1966412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Limitations of 2D Arrays</a:t>
            </a:r>
          </a:p>
        </p:txBody>
      </p:sp>
      <p:sp>
        <p:nvSpPr>
          <p:cNvPr id="149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sz="2600" dirty="0"/>
              <a:t>Unlike 1D arrays, you </a:t>
            </a:r>
            <a:r>
              <a:rPr lang="en-US" sz="2600" i="1" dirty="0"/>
              <a:t>cannot compare 2D arrays with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Arrays.equals</a:t>
            </a:r>
            <a:r>
              <a:rPr lang="en-US" sz="2600" dirty="0"/>
              <a:t>.  You must use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Arrays.deepEquals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.</a:t>
            </a:r>
          </a:p>
          <a:p>
            <a:pPr lvl="1">
              <a:lnSpc>
                <a:spcPct val="70000"/>
              </a:lnSpc>
              <a:buNone/>
              <a:defRPr/>
            </a:pPr>
            <a:endParaRPr lang="en-US" sz="2600" b="1" dirty="0">
              <a:solidFill>
                <a:srgbClr val="7030A0"/>
              </a:solidFill>
              <a:latin typeface="Consolas" charset="0"/>
            </a:endParaRPr>
          </a:p>
          <a:p>
            <a:pPr lvl="1">
              <a:lnSpc>
                <a:spcPct val="70000"/>
              </a:lnSpc>
              <a:buNone/>
              <a:defRPr/>
            </a:pPr>
            <a:r>
              <a:rPr lang="en-US" sz="2600" b="1" dirty="0" err="1">
                <a:solidFill>
                  <a:srgbClr val="7030A0"/>
                </a:solidFill>
                <a:latin typeface="Consolas" charset="0"/>
              </a:rPr>
              <a:t>int</a:t>
            </a:r>
            <a:r>
              <a:rPr lang="en-US" sz="2600" dirty="0">
                <a:latin typeface="Consolas" charset="0"/>
              </a:rPr>
              <a:t>[][] a1 = ...</a:t>
            </a:r>
          </a:p>
          <a:p>
            <a:pPr lvl="1">
              <a:lnSpc>
                <a:spcPct val="70000"/>
              </a:lnSpc>
              <a:buNone/>
              <a:defRPr/>
            </a:pPr>
            <a:r>
              <a:rPr lang="en-US" sz="2600" b="1" dirty="0" err="1">
                <a:solidFill>
                  <a:srgbClr val="7030A0"/>
                </a:solidFill>
                <a:latin typeface="Consolas" charset="0"/>
              </a:rPr>
              <a:t>int</a:t>
            </a:r>
            <a:r>
              <a:rPr lang="en-US" sz="2600" dirty="0">
                <a:latin typeface="Consolas" charset="0"/>
              </a:rPr>
              <a:t>[][] a2 = ...</a:t>
            </a:r>
          </a:p>
          <a:p>
            <a:pPr lvl="1">
              <a:lnSpc>
                <a:spcPct val="70000"/>
              </a:lnSpc>
              <a:buNone/>
              <a:defRPr/>
            </a:pPr>
            <a:r>
              <a:rPr lang="en-US" sz="2600" b="1" dirty="0">
                <a:solidFill>
                  <a:srgbClr val="7030A0"/>
                </a:solidFill>
                <a:latin typeface="Consolas" charset="0"/>
              </a:rPr>
              <a:t>if</a:t>
            </a:r>
            <a:r>
              <a:rPr lang="en-US" sz="2600" dirty="0">
                <a:latin typeface="Consolas" charset="0"/>
              </a:rPr>
              <a:t> (</a:t>
            </a:r>
            <a:r>
              <a:rPr lang="en-US" sz="2600" b="1" dirty="0" err="1">
                <a:solidFill>
                  <a:srgbClr val="0070C0"/>
                </a:solidFill>
                <a:latin typeface="Consolas" charset="0"/>
              </a:rPr>
              <a:t>Arrays.deepEquals</a:t>
            </a:r>
            <a:r>
              <a:rPr lang="en-US" sz="2600" b="1" dirty="0">
                <a:solidFill>
                  <a:srgbClr val="0070C0"/>
                </a:solidFill>
                <a:latin typeface="Consolas" charset="0"/>
              </a:rPr>
              <a:t>(a1, a2)</a:t>
            </a:r>
            <a:r>
              <a:rPr lang="en-US" sz="2600" dirty="0">
                <a:latin typeface="Consolas" charset="0"/>
              </a:rPr>
              <a:t>) {  ... }</a:t>
            </a:r>
            <a:endParaRPr lang="en-US" dirty="0">
              <a:latin typeface="Consolas" charset="0"/>
            </a:endParaRPr>
          </a:p>
          <a:p>
            <a:pPr eaLnBrk="1" hangingPunct="1">
              <a:defRPr/>
            </a:pPr>
            <a:endParaRPr lang="en-US" sz="2600" dirty="0">
              <a:cs typeface="+mn-cs"/>
            </a:endParaRPr>
          </a:p>
          <a:p>
            <a:pPr eaLnBrk="1" hangingPunct="1">
              <a:defRPr/>
            </a:pPr>
            <a:r>
              <a:rPr lang="en-US" sz="2600" dirty="0">
                <a:cs typeface="+mn-cs"/>
              </a:rPr>
              <a:t>A 2D array does not know how to print itself: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endParaRPr lang="en-US" sz="9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 err="1">
                <a:latin typeface="Consolas" charset="0"/>
              </a:rPr>
              <a:t>int</a:t>
            </a:r>
            <a:r>
              <a:rPr lang="en-US" altLang="x-none" sz="2000" dirty="0">
                <a:latin typeface="Consolas" charset="0"/>
              </a:rPr>
              <a:t>[][] </a:t>
            </a:r>
            <a:r>
              <a:rPr lang="en-US" altLang="x-none" sz="2000" b="1" i="1" dirty="0">
                <a:latin typeface="Consolas" charset="0"/>
              </a:rPr>
              <a:t>a</a:t>
            </a:r>
            <a:r>
              <a:rPr lang="en-US" altLang="x-none" sz="2000" dirty="0">
                <a:latin typeface="Consolas" charset="0"/>
              </a:rPr>
              <a:t> = new </a:t>
            </a:r>
            <a:r>
              <a:rPr lang="en-US" altLang="x-none" sz="2000" dirty="0" err="1">
                <a:latin typeface="Consolas" charset="0"/>
              </a:rPr>
              <a:t>int</a:t>
            </a:r>
            <a:r>
              <a:rPr lang="en-US" altLang="x-none" sz="2000" dirty="0">
                <a:latin typeface="Consolas" charset="0"/>
              </a:rPr>
              <a:t>[</a:t>
            </a:r>
            <a:r>
              <a:rPr lang="en-US" altLang="x-none" sz="2000" b="1" i="1" dirty="0">
                <a:latin typeface="Consolas" charset="0"/>
              </a:rPr>
              <a:t>rows</a:t>
            </a:r>
            <a:r>
              <a:rPr lang="en-US" altLang="x-none" sz="2000" dirty="0">
                <a:latin typeface="Consolas" charset="0"/>
              </a:rPr>
              <a:t>][</a:t>
            </a:r>
            <a:r>
              <a:rPr lang="en-US" altLang="x-none" sz="2000" b="1" i="1" dirty="0">
                <a:latin typeface="Consolas" charset="0"/>
              </a:rPr>
              <a:t>cols</a:t>
            </a:r>
            <a:r>
              <a:rPr lang="en-US" altLang="x-none" sz="2000" dirty="0">
                <a:latin typeface="Consolas" charset="0"/>
              </a:rPr>
              <a:t>];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 err="1">
                <a:latin typeface="Consolas" charset="0"/>
              </a:rPr>
              <a:t>println</a:t>
            </a:r>
            <a:r>
              <a:rPr lang="en-US" altLang="x-none" sz="2000" dirty="0">
                <a:latin typeface="Consolas" charset="0"/>
              </a:rPr>
              <a:t>(a);                    </a:t>
            </a: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// [[I@8cf420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 err="1">
                <a:latin typeface="Consolas" charset="0"/>
              </a:rPr>
              <a:t>println</a:t>
            </a:r>
            <a:r>
              <a:rPr lang="en-US" altLang="x-none" sz="2000" dirty="0">
                <a:latin typeface="Consolas" charset="0"/>
              </a:rPr>
              <a:t>(</a:t>
            </a:r>
            <a:r>
              <a:rPr lang="en-US" altLang="x-none" sz="2000" dirty="0" err="1">
                <a:latin typeface="Consolas" charset="0"/>
              </a:rPr>
              <a:t>Arrays.toString</a:t>
            </a:r>
            <a:r>
              <a:rPr lang="en-US" altLang="x-none" sz="2000" dirty="0">
                <a:latin typeface="Consolas" charset="0"/>
              </a:rPr>
              <a:t>(a));   </a:t>
            </a: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// [[I@6b3f44,[I@32c2a8]...</a:t>
            </a:r>
          </a:p>
          <a:p>
            <a:pPr lvl="1">
              <a:lnSpc>
                <a:spcPct val="80000"/>
              </a:lnSpc>
              <a:buNone/>
            </a:pPr>
            <a:endParaRPr lang="en-US" altLang="x-none" sz="2000" dirty="0">
              <a:solidFill>
                <a:srgbClr val="008000"/>
              </a:solidFill>
              <a:latin typeface="Consolas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// [[0, 1, 2, 3, 4], [1, 2, ...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 err="1">
                <a:latin typeface="Consolas" charset="0"/>
              </a:rPr>
              <a:t>println</a:t>
            </a:r>
            <a:r>
              <a:rPr lang="en-US" altLang="x-none" sz="2000" dirty="0">
                <a:latin typeface="Consolas" charset="0"/>
              </a:rPr>
              <a:t>(</a:t>
            </a:r>
            <a:r>
              <a:rPr lang="en-US" altLang="x-none" sz="2000" b="1" dirty="0" err="1">
                <a:solidFill>
                  <a:srgbClr val="0070C0"/>
                </a:solidFill>
                <a:latin typeface="Consolas" charset="0"/>
              </a:rPr>
              <a:t>Arrays.deepToString</a:t>
            </a:r>
            <a:r>
              <a:rPr lang="en-US" altLang="x-none" sz="2000" b="1" dirty="0">
                <a:solidFill>
                  <a:srgbClr val="0070C0"/>
                </a:solidFill>
                <a:latin typeface="Consolas" charset="0"/>
              </a:rPr>
              <a:t>(a)</a:t>
            </a:r>
            <a:r>
              <a:rPr lang="en-US" altLang="x-none" sz="2000" dirty="0">
                <a:latin typeface="Consolas" charset="0"/>
              </a:rPr>
              <a:t>);</a:t>
            </a:r>
            <a:endParaRPr lang="en-US" altLang="x-none" sz="2000" dirty="0">
              <a:solidFill>
                <a:srgbClr val="008000"/>
              </a:solidFill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61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2D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100" dirty="0"/>
              <a:t>Make a new 2D array</a:t>
            </a:r>
          </a:p>
          <a:p>
            <a:pPr marL="344487" lvl="1" indent="0">
              <a:buNone/>
            </a:pPr>
            <a:r>
              <a:rPr lang="en-US" altLang="x-none" sz="2100" dirty="0">
                <a:latin typeface="Consolas" charset="0"/>
              </a:rPr>
              <a:t>	</a:t>
            </a:r>
            <a:r>
              <a:rPr lang="en-US" altLang="x-none" sz="2100" b="1" i="1" dirty="0">
                <a:latin typeface="Consolas" charset="0"/>
              </a:rPr>
              <a:t>type</a:t>
            </a:r>
            <a:r>
              <a:rPr lang="en-US" altLang="x-none" sz="2100" dirty="0">
                <a:latin typeface="Consolas" charset="0"/>
              </a:rPr>
              <a:t>[][] </a:t>
            </a:r>
            <a:r>
              <a:rPr lang="en-US" altLang="x-none" sz="2100" b="1" i="1" dirty="0">
                <a:latin typeface="Consolas" charset="0"/>
              </a:rPr>
              <a:t>name</a:t>
            </a:r>
            <a:r>
              <a:rPr lang="en-US" altLang="x-none" sz="2100" dirty="0">
                <a:latin typeface="Consolas" charset="0"/>
              </a:rPr>
              <a:t> = new </a:t>
            </a:r>
            <a:r>
              <a:rPr lang="en-US" altLang="x-none" sz="2100" b="1" i="1" dirty="0">
                <a:latin typeface="Consolas" charset="0"/>
              </a:rPr>
              <a:t>type</a:t>
            </a:r>
            <a:r>
              <a:rPr lang="en-US" altLang="x-none" sz="2100" dirty="0">
                <a:latin typeface="Consolas" charset="0"/>
              </a:rPr>
              <a:t>[</a:t>
            </a:r>
            <a:r>
              <a:rPr lang="en-US" altLang="x-none" sz="2100" b="1" i="1" dirty="0">
                <a:latin typeface="Consolas" charset="0"/>
              </a:rPr>
              <a:t>rows</a:t>
            </a:r>
            <a:r>
              <a:rPr lang="en-US" altLang="x-none" sz="2100" dirty="0">
                <a:latin typeface="Consolas" charset="0"/>
              </a:rPr>
              <a:t>][</a:t>
            </a:r>
            <a:r>
              <a:rPr lang="en-US" altLang="x-none" sz="2100" b="1" i="1" dirty="0">
                <a:latin typeface="Consolas" charset="0"/>
              </a:rPr>
              <a:t>columns</a:t>
            </a:r>
            <a:r>
              <a:rPr lang="en-US" altLang="x-none" sz="2100" dirty="0">
                <a:latin typeface="Consolas" charset="0"/>
              </a:rPr>
              <a:t>];</a:t>
            </a:r>
          </a:p>
          <a:p>
            <a:pPr marL="344487" lvl="1" indent="0">
              <a:buNone/>
            </a:pPr>
            <a:endParaRPr lang="en-US" sz="800" dirty="0"/>
          </a:p>
          <a:p>
            <a:r>
              <a:rPr lang="en-US" sz="2100" dirty="0"/>
              <a:t>Get and set values using bracket notation</a:t>
            </a:r>
          </a:p>
          <a:p>
            <a:pPr marL="0" indent="0">
              <a:buNone/>
            </a:pPr>
            <a:r>
              <a:rPr lang="en-US" sz="2100" b="1" i="1" dirty="0">
                <a:latin typeface="Consolas" charset="0"/>
              </a:rPr>
              <a:t>	name</a:t>
            </a:r>
            <a:r>
              <a:rPr lang="en-US" sz="2100" dirty="0">
                <a:latin typeface="Consolas" charset="0"/>
              </a:rPr>
              <a:t>[</a:t>
            </a:r>
            <a:r>
              <a:rPr lang="en-US" sz="2100" b="1" i="1" dirty="0">
                <a:latin typeface="Consolas" charset="0"/>
              </a:rPr>
              <a:t>row</a:t>
            </a:r>
            <a:r>
              <a:rPr lang="en-US" sz="2100" dirty="0">
                <a:latin typeface="Consolas" charset="0"/>
              </a:rPr>
              <a:t>][</a:t>
            </a:r>
            <a:r>
              <a:rPr lang="en-US" sz="2100" b="1" i="1" dirty="0">
                <a:latin typeface="Consolas" charset="0"/>
              </a:rPr>
              <a:t>col</a:t>
            </a:r>
            <a:r>
              <a:rPr lang="en-US" sz="2100" dirty="0">
                <a:latin typeface="Consolas" charset="0"/>
              </a:rPr>
              <a:t>]</a:t>
            </a:r>
            <a:r>
              <a:rPr lang="en-US" sz="2100" dirty="0">
                <a:solidFill>
                  <a:srgbClr val="008000"/>
                </a:solidFill>
                <a:latin typeface="Consolas" charset="0"/>
              </a:rPr>
              <a:t>   	     // get </a:t>
            </a:r>
            <a:r>
              <a:rPr lang="en-US" sz="2100" dirty="0" err="1">
                <a:solidFill>
                  <a:srgbClr val="008000"/>
                </a:solidFill>
                <a:latin typeface="Consolas" charset="0"/>
              </a:rPr>
              <a:t>elem</a:t>
            </a:r>
            <a:r>
              <a:rPr lang="en-US" sz="2100" dirty="0">
                <a:solidFill>
                  <a:srgbClr val="008000"/>
                </a:solidFill>
                <a:latin typeface="Consolas" charset="0"/>
              </a:rPr>
              <a:t> at </a:t>
            </a:r>
            <a:r>
              <a:rPr lang="en-US" sz="2100" b="1" dirty="0" err="1">
                <a:solidFill>
                  <a:srgbClr val="008000"/>
                </a:solidFill>
                <a:latin typeface="Consolas" charset="0"/>
              </a:rPr>
              <a:t>row,col</a:t>
            </a:r>
            <a:endParaRPr lang="en-US" sz="2100" b="1" dirty="0">
              <a:solidFill>
                <a:srgbClr val="008000"/>
              </a:solidFill>
              <a:latin typeface="Consolas" charset="0"/>
            </a:endParaRPr>
          </a:p>
          <a:p>
            <a:pPr marL="0" indent="0">
              <a:buNone/>
            </a:pPr>
            <a:r>
              <a:rPr lang="en-US" sz="2100" b="1" i="1" dirty="0">
                <a:latin typeface="Consolas" charset="0"/>
              </a:rPr>
              <a:t>	name</a:t>
            </a:r>
            <a:r>
              <a:rPr lang="en-US" sz="2100" dirty="0">
                <a:latin typeface="Consolas" charset="0"/>
              </a:rPr>
              <a:t>[</a:t>
            </a:r>
            <a:r>
              <a:rPr lang="en-US" sz="2100" b="1" i="1" dirty="0">
                <a:latin typeface="Consolas" charset="0"/>
              </a:rPr>
              <a:t>row</a:t>
            </a:r>
            <a:r>
              <a:rPr lang="en-US" sz="2100" dirty="0">
                <a:latin typeface="Consolas" charset="0"/>
              </a:rPr>
              <a:t>][</a:t>
            </a:r>
            <a:r>
              <a:rPr lang="en-US" sz="2100" b="1" i="1" dirty="0">
                <a:latin typeface="Consolas" charset="0"/>
              </a:rPr>
              <a:t>col</a:t>
            </a:r>
            <a:r>
              <a:rPr lang="en-US" sz="2100" dirty="0">
                <a:latin typeface="Consolas" charset="0"/>
              </a:rPr>
              <a:t>] = </a:t>
            </a:r>
            <a:r>
              <a:rPr lang="en-US" sz="2100" b="1" i="1" dirty="0">
                <a:latin typeface="Consolas" charset="0"/>
              </a:rPr>
              <a:t>value</a:t>
            </a:r>
            <a:r>
              <a:rPr lang="en-US" sz="2100" dirty="0">
                <a:latin typeface="Consolas" charset="0"/>
              </a:rPr>
              <a:t>;</a:t>
            </a:r>
            <a:r>
              <a:rPr lang="en-US" sz="2100" dirty="0">
                <a:solidFill>
                  <a:srgbClr val="008000"/>
                </a:solidFill>
                <a:latin typeface="Consolas" charset="0"/>
              </a:rPr>
              <a:t> // set </a:t>
            </a:r>
            <a:r>
              <a:rPr lang="en-US" sz="2100" dirty="0" err="1">
                <a:solidFill>
                  <a:srgbClr val="008000"/>
                </a:solidFill>
                <a:latin typeface="Consolas" charset="0"/>
              </a:rPr>
              <a:t>elem</a:t>
            </a:r>
            <a:r>
              <a:rPr lang="en-US" sz="2100" dirty="0">
                <a:solidFill>
                  <a:srgbClr val="008000"/>
                </a:solidFill>
                <a:latin typeface="Consolas" charset="0"/>
              </a:rPr>
              <a:t> at </a:t>
            </a:r>
            <a:r>
              <a:rPr lang="en-US" sz="2100" b="1" dirty="0" err="1">
                <a:solidFill>
                  <a:srgbClr val="008000"/>
                </a:solidFill>
                <a:latin typeface="Consolas" charset="0"/>
              </a:rPr>
              <a:t>row,col</a:t>
            </a:r>
            <a:endParaRPr lang="en-US" sz="2100" dirty="0">
              <a:solidFill>
                <a:srgbClr val="008000"/>
              </a:solidFill>
              <a:latin typeface="Consolas" charset="0"/>
            </a:endParaRPr>
          </a:p>
          <a:p>
            <a:pPr marL="0" indent="0">
              <a:buNone/>
            </a:pPr>
            <a:endParaRPr lang="en-US" sz="800" dirty="0"/>
          </a:p>
          <a:p>
            <a:r>
              <a:rPr lang="en-US" sz="2100" dirty="0"/>
              <a:t>Get the number of rows and columns</a:t>
            </a:r>
          </a:p>
          <a:p>
            <a:pPr marL="0" indent="0">
              <a:buNone/>
            </a:pPr>
            <a:r>
              <a:rPr lang="en-US" sz="2100" b="1" i="1" dirty="0">
                <a:latin typeface="Consolas" charset="0"/>
              </a:rPr>
              <a:t>	</a:t>
            </a:r>
            <a:r>
              <a:rPr lang="en-US" sz="2100" b="1" i="1" dirty="0" err="1">
                <a:latin typeface="Consolas" charset="0"/>
              </a:rPr>
              <a:t>arr.length</a:t>
            </a:r>
            <a:r>
              <a:rPr lang="en-US" sz="2100" dirty="0">
                <a:solidFill>
                  <a:srgbClr val="008000"/>
                </a:solidFill>
                <a:latin typeface="Consolas" charset="0"/>
              </a:rPr>
              <a:t>   // # rows</a:t>
            </a:r>
          </a:p>
          <a:p>
            <a:pPr marL="0" indent="0">
              <a:buNone/>
            </a:pPr>
            <a:r>
              <a:rPr lang="en-US" sz="2100" b="1" i="1" dirty="0">
                <a:latin typeface="Consolas" charset="0"/>
              </a:rPr>
              <a:t>	</a:t>
            </a:r>
            <a:r>
              <a:rPr lang="en-US" sz="2100" b="1" i="1" dirty="0" err="1">
                <a:latin typeface="Consolas" charset="0"/>
              </a:rPr>
              <a:t>arr</a:t>
            </a:r>
            <a:r>
              <a:rPr lang="en-US" sz="2100" b="1" i="1" dirty="0">
                <a:latin typeface="Consolas" charset="0"/>
              </a:rPr>
              <a:t>[0].length</a:t>
            </a:r>
            <a:r>
              <a:rPr lang="en-US" sz="2100" dirty="0">
                <a:solidFill>
                  <a:srgbClr val="008000"/>
                </a:solidFill>
                <a:latin typeface="Consolas" charset="0"/>
              </a:rPr>
              <a:t>   // # columns</a:t>
            </a:r>
            <a:endParaRPr lang="en-US" sz="2100" dirty="0"/>
          </a:p>
          <a:p>
            <a:pPr marL="0" indent="0">
              <a:buNone/>
            </a:pPr>
            <a:endParaRPr lang="en-US" sz="800" dirty="0"/>
          </a:p>
          <a:p>
            <a:r>
              <a:rPr lang="en-US" sz="2100" dirty="0"/>
              <a:t>Iterate over a 2D array using a double for-loop</a:t>
            </a:r>
          </a:p>
          <a:p>
            <a:pPr lvl="3">
              <a:lnSpc>
                <a:spcPct val="80000"/>
              </a:lnSpc>
              <a:buFontTx/>
              <a:buNone/>
            </a:pP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for (</a:t>
            </a:r>
            <a:r>
              <a:rPr lang="en-US" altLang="x-none" sz="21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 row = 0; row &lt; </a:t>
            </a:r>
            <a:r>
              <a:rPr lang="en-US" altLang="x-none" sz="2100" dirty="0" err="1">
                <a:latin typeface="Consolas" charset="0"/>
                <a:ea typeface="Consolas" charset="0"/>
                <a:cs typeface="Consolas" charset="0"/>
              </a:rPr>
              <a:t>arr.length</a:t>
            </a: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; row++) {</a:t>
            </a:r>
          </a:p>
          <a:p>
            <a:pPr lvl="3">
              <a:lnSpc>
                <a:spcPct val="80000"/>
              </a:lnSpc>
              <a:buFontTx/>
              <a:buNone/>
            </a:pP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    for (</a:t>
            </a:r>
            <a:r>
              <a:rPr lang="en-US" altLang="x-none" sz="21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 col = 0; col &lt; </a:t>
            </a:r>
            <a:r>
              <a:rPr lang="en-US" altLang="x-none" sz="2100" dirty="0" err="1">
                <a:latin typeface="Consolas" charset="0"/>
                <a:ea typeface="Consolas" charset="0"/>
                <a:cs typeface="Consolas" charset="0"/>
              </a:rPr>
              <a:t>arr</a:t>
            </a: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[0].length; col++) {</a:t>
            </a:r>
          </a:p>
          <a:p>
            <a:pPr lvl="3">
              <a:lnSpc>
                <a:spcPct val="80000"/>
              </a:lnSpc>
              <a:buFontTx/>
              <a:buNone/>
            </a:pP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altLang="x-none" sz="2100" b="1" i="1" dirty="0">
                <a:latin typeface="Consolas" charset="0"/>
                <a:ea typeface="Consolas" charset="0"/>
                <a:cs typeface="Consolas" charset="0"/>
              </a:rPr>
              <a:t>// do something with </a:t>
            </a:r>
            <a:r>
              <a:rPr lang="en-US" altLang="x-none" sz="2100" b="1" i="1" dirty="0" err="1">
                <a:latin typeface="Consolas" charset="0"/>
                <a:ea typeface="Consolas" charset="0"/>
                <a:cs typeface="Consolas" charset="0"/>
              </a:rPr>
              <a:t>arr</a:t>
            </a:r>
            <a:r>
              <a:rPr lang="en-US" altLang="x-none" sz="2100" b="1" i="1" dirty="0">
                <a:latin typeface="Consolas" charset="0"/>
                <a:ea typeface="Consolas" charset="0"/>
                <a:cs typeface="Consolas" charset="0"/>
              </a:rPr>
              <a:t>[row][col]</a:t>
            </a: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lvl="3">
              <a:lnSpc>
                <a:spcPct val="80000"/>
              </a:lnSpc>
              <a:buFontTx/>
              <a:buNone/>
            </a:pP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    }</a:t>
            </a:r>
          </a:p>
          <a:p>
            <a:pPr lvl="3">
              <a:lnSpc>
                <a:spcPct val="80000"/>
              </a:lnSpc>
              <a:buFontTx/>
              <a:buNone/>
            </a:pP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28037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Recap: Arrays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2D Arrays</a:t>
            </a:r>
          </a:p>
          <a:p>
            <a:r>
              <a:rPr lang="en-US" sz="3600" dirty="0"/>
              <a:t>Images as 2D Arrays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Modifying Images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Practice: Brighten, Grayscale</a:t>
            </a:r>
          </a:p>
        </p:txBody>
      </p:sp>
    </p:spTree>
    <p:extLst>
      <p:ext uri="{BB962C8B-B14F-4D97-AF65-F5344CB8AC3E}">
        <p14:creationId xmlns:p14="http://schemas.microsoft.com/office/powerpoint/2010/main" val="2216856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A5B6FB-382A-0047-80D7-C85000FFC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840" y="2815274"/>
            <a:ext cx="5608320" cy="37388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8784" y="1861167"/>
            <a:ext cx="7266432" cy="954107"/>
          </a:xfrm>
          <a:prstGeom prst="rect">
            <a:avLst/>
          </a:prstGeom>
          <a:solidFill>
            <a:srgbClr val="80221B"/>
          </a:solidFill>
          <a:ln>
            <a:noFill/>
          </a:ln>
          <a:effectLst>
            <a:glow rad="444500">
              <a:schemeClr val="accent6">
                <a:lumMod val="20000"/>
                <a:lumOff val="80000"/>
                <a:alpha val="40000"/>
              </a:schemeClr>
            </a:glow>
            <a:reflection endPos="0" dir="5400000" sy="-100000" algn="bl" rotWithShape="0"/>
            <a:softEdge rad="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Images are just grids (2D arrays!) of pixels!  Pixels are just integer values from 0-255.</a:t>
            </a:r>
          </a:p>
        </p:txBody>
      </p:sp>
    </p:spTree>
    <p:extLst>
      <p:ext uri="{BB962C8B-B14F-4D97-AF65-F5344CB8AC3E}">
        <p14:creationId xmlns:p14="http://schemas.microsoft.com/office/powerpoint/2010/main" val="113437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as 2D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We can get a </a:t>
            </a:r>
            <a:r>
              <a:rPr lang="en-US" sz="2800" dirty="0" err="1"/>
              <a:t>GImage</a:t>
            </a:r>
            <a:r>
              <a:rPr lang="en-US" sz="2800" dirty="0"/>
              <a:t> as a 2D array of pixels.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img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8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8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“res/</a:t>
            </a:r>
            <a:r>
              <a:rPr lang="en-US" sz="2800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snowman.jpg</a:t>
            </a:r>
            <a:r>
              <a:rPr lang="en-US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”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8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img.</a:t>
            </a: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getPixelArray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pixel = pixels[0][0];  </a:t>
            </a:r>
            <a:r>
              <a:rPr lang="en-US" sz="28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top-left pixel</a:t>
            </a:r>
          </a:p>
        </p:txBody>
      </p:sp>
    </p:spTree>
    <p:extLst>
      <p:ext uri="{BB962C8B-B14F-4D97-AF65-F5344CB8AC3E}">
        <p14:creationId xmlns:p14="http://schemas.microsoft.com/office/powerpoint/2010/main" val="187600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Pointillism is an art style where many small dots of color are combined to make a larger image.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096" y="2288103"/>
            <a:ext cx="6083808" cy="409136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75245" y="6379464"/>
            <a:ext cx="4393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A Sunday on La Grande </a:t>
            </a:r>
            <a:r>
              <a:rPr lang="en-US" i="1" dirty="0" err="1"/>
              <a:t>Jatte</a:t>
            </a:r>
            <a:r>
              <a:rPr lang="en-US" i="1" dirty="0"/>
              <a:t>, Georges Seurat</a:t>
            </a:r>
          </a:p>
        </p:txBody>
      </p:sp>
    </p:spTree>
    <p:extLst>
      <p:ext uri="{BB962C8B-B14F-4D97-AF65-F5344CB8AC3E}">
        <p14:creationId xmlns:p14="http://schemas.microsoft.com/office/powerpoint/2010/main" val="8875473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Pointillism is an art style where many small dots of color are combined to make a larger image.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500" y="2173732"/>
            <a:ext cx="5236500" cy="38125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029966"/>
            <a:ext cx="3169920" cy="2100072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3499104" y="3889502"/>
            <a:ext cx="573024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696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Pointillism is an art style where many small dots of color are combined to make a larger image.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197" y="2173732"/>
            <a:ext cx="4737106" cy="38125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12" y="3029966"/>
            <a:ext cx="2800096" cy="2100072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3499104" y="3889502"/>
            <a:ext cx="573024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819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Pointillism is an art style where many small dots of color are combined to make a larger image.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Repeat many times:</a:t>
            </a:r>
          </a:p>
          <a:p>
            <a:pPr marL="798512" lvl="1" indent="-457200">
              <a:buFont typeface="+mj-lt"/>
              <a:buAutoNum type="arabicPeriod"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Pick a random pixel from an image</a:t>
            </a:r>
          </a:p>
          <a:p>
            <a:pPr marL="798512" lvl="1" indent="-457200">
              <a:buFont typeface="+mj-lt"/>
              <a:buAutoNum type="arabicPeriod"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Find the pixel’s color</a:t>
            </a:r>
          </a:p>
          <a:p>
            <a:pPr marL="798512" lvl="1" indent="-457200">
              <a:buFont typeface="+mj-lt"/>
              <a:buAutoNum type="arabicPeriod"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“Paint” a large brush stroke of that color in the corresponding location</a:t>
            </a:r>
          </a:p>
        </p:txBody>
      </p:sp>
    </p:spTree>
    <p:extLst>
      <p:ext uri="{BB962C8B-B14F-4D97-AF65-F5344CB8AC3E}">
        <p14:creationId xmlns:p14="http://schemas.microsoft.com/office/powerpoint/2010/main" val="11162873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DE3B5A-D8CD-634B-951E-B3AFA853D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864" y="1696720"/>
            <a:ext cx="6722271" cy="448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20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Recap: Arrays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2D Arrays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Images as 2D Arrays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Modifying Images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Practice: Brighten, Grayscale</a:t>
            </a:r>
          </a:p>
        </p:txBody>
      </p:sp>
    </p:spTree>
    <p:extLst>
      <p:ext uri="{BB962C8B-B14F-4D97-AF65-F5344CB8AC3E}">
        <p14:creationId xmlns:p14="http://schemas.microsoft.com/office/powerpoint/2010/main" val="14126966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3AE9C41-AECB-454D-A448-BBA143F868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213216" y="1960880"/>
            <a:ext cx="6371906" cy="42479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1262" y="534276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 = 36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06200" y="1334027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 = 46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714129" y="4783962"/>
            <a:ext cx="304800" cy="333737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14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3AE9C41-AECB-454D-A448-BBA143F868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213216" y="1960880"/>
            <a:ext cx="6371906" cy="42479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1262" y="534276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 = 36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06200" y="1334027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 = 46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0AC6739-57CB-B146-B5A8-6389BC6EDAC8}"/>
              </a:ext>
            </a:extLst>
          </p:cNvPr>
          <p:cNvSpPr/>
          <p:nvPr/>
        </p:nvSpPr>
        <p:spPr>
          <a:xfrm>
            <a:off x="5659293" y="4777865"/>
            <a:ext cx="456365" cy="456365"/>
          </a:xfrm>
          <a:prstGeom prst="ellipse">
            <a:avLst/>
          </a:prstGeom>
          <a:solidFill>
            <a:srgbClr val="FEE1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623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AF5AB2-3E9F-8A4A-A268-ED1DF289C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85" y="1501184"/>
            <a:ext cx="6996430" cy="49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104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snowman = </a:t>
            </a:r>
            <a:r>
              <a:rPr lang="en-US" sz="22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2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“res/</a:t>
            </a:r>
            <a:r>
              <a:rPr lang="en-US" sz="2200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snowman.jpg</a:t>
            </a:r>
            <a:r>
              <a:rPr lang="en-US" sz="22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”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snowman.getPixelArray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rows =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cols = pixels[0].length;</a:t>
            </a:r>
          </a:p>
          <a:p>
            <a:pPr marL="0" indent="0">
              <a:buNone/>
            </a:pPr>
            <a:endParaRPr lang="en-US" sz="22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sz="22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2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&lt; NUM_SAMPLES;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++) {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c =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(cols);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r =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(rows);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pixel = pixels[r][c];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 Color color = </a:t>
            </a:r>
            <a:r>
              <a:rPr lang="en-US" sz="22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Color(pixel);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addColoredCircle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(r, c, color);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3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4491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snowman = </a:t>
            </a:r>
            <a:r>
              <a:rPr lang="en-US" sz="22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(“res/</a:t>
            </a:r>
            <a:r>
              <a:rPr lang="en-US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snowman.jpg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”);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snowman.getPixelArray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rows = </a:t>
            </a:r>
            <a:r>
              <a:rPr lang="en-US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cols = pixels[0].length;</a:t>
            </a:r>
          </a:p>
          <a:p>
            <a:pPr marL="0" indent="0">
              <a:buNone/>
            </a:pPr>
            <a:endParaRPr lang="en-US" sz="22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&lt; NUM_SAMPLES;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++) {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(cols);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(rows);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pixel = pixels[r][c];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Color color = 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Color(pixel);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addColoredCircle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(r, c, color);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3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2518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snowman = 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(“res/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snowman.jpg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”);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daisy.getPixelArray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rows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cols = pixels[0].length;</a:t>
            </a:r>
          </a:p>
          <a:p>
            <a:pPr marL="0" indent="0">
              <a:buNone/>
            </a:pPr>
            <a:endParaRPr lang="en-US" sz="22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2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&lt; NUM_SAMPLES; </a:t>
            </a:r>
            <a:r>
              <a:rPr lang="en-US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++) {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(cols);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(rows);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pixel = pixels[r][c];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Color color = 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Color(pixel);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addColoredCircle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(r, c, color);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3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2849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snowman = 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(“res/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snowman.jpg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”);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daisy.getPixelArray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rows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cols = pixels[0].length;</a:t>
            </a:r>
          </a:p>
          <a:p>
            <a:pPr marL="0" indent="0">
              <a:buNone/>
            </a:pPr>
            <a:endParaRPr lang="en-US" sz="22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&lt; NUM_SAMPLES;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++) {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c = </a:t>
            </a:r>
            <a:r>
              <a:rPr lang="en-US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(cols);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r = </a:t>
            </a:r>
            <a:r>
              <a:rPr lang="en-US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(rows);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pixel = pixels[r][c];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Color color = 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Color(pixel);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addColoredCircle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(r, c, color);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3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0050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snowman = 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(“res/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snowman.jpg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”);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daisy.getPixelArray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rows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cols = pixels[0].length;</a:t>
            </a:r>
          </a:p>
          <a:p>
            <a:pPr marL="0" indent="0">
              <a:buNone/>
            </a:pPr>
            <a:endParaRPr lang="en-US" sz="22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&lt; NUM_SAMPLES;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++) {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(cols);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(rows);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pixel = pixels[r][c];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Color color = 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Color(pixel);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addColoredCircle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(r, c, color);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3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7785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snowman = 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(“res/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snowman.jpg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”);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daisy.getPixelArray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rows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cols = pixels[0].length;</a:t>
            </a:r>
          </a:p>
          <a:p>
            <a:pPr marL="0" indent="0">
              <a:buNone/>
            </a:pPr>
            <a:endParaRPr lang="en-US" sz="22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&lt; NUM_SAMPLES;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++) {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(cols);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(rows);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pixel = pixels[r][c];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Color color = </a:t>
            </a:r>
            <a:r>
              <a:rPr lang="en-US" sz="22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Color(pixel);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addColoredCircle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(r, c, color);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3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1236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snowman = 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(“res/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snowman.jpg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”);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daisy.getPixelArray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rows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cols = pixels[0].length;</a:t>
            </a:r>
          </a:p>
          <a:p>
            <a:pPr marL="0" indent="0">
              <a:buNone/>
            </a:pPr>
            <a:endParaRPr lang="en-US" sz="22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&lt; NUM_SAMPLES;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++) {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(cols);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(rows);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pixel = pixels[r][c];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Color color = 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Color(pixel);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addColoredCircle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(r, c, color);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3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65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From Last Time: Arrays</a:t>
            </a:r>
          </a:p>
        </p:txBody>
      </p:sp>
      <p:sp>
        <p:nvSpPr>
          <p:cNvPr id="148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  <a:tabLst>
                <a:tab pos="2001838" algn="l"/>
              </a:tabLst>
              <a:defRPr/>
            </a:pPr>
            <a:r>
              <a:rPr lang="en-US" sz="2800" dirty="0">
                <a:cs typeface="+mn-cs"/>
              </a:rPr>
              <a:t>A new variable type that is an </a:t>
            </a:r>
            <a:r>
              <a:rPr lang="en-US" sz="2800" b="1" dirty="0">
                <a:cs typeface="+mn-cs"/>
              </a:rPr>
              <a:t>object</a:t>
            </a:r>
            <a:r>
              <a:rPr lang="en-US" sz="2800" dirty="0">
                <a:cs typeface="+mn-cs"/>
              </a:rPr>
              <a:t> that represents an </a:t>
            </a:r>
            <a:r>
              <a:rPr lang="en-US" sz="2800" u="sng" dirty="0">
                <a:cs typeface="+mn-cs"/>
              </a:rPr>
              <a:t>ordered, homogeneous list</a:t>
            </a:r>
            <a:r>
              <a:rPr lang="en-US" sz="2800" dirty="0">
                <a:cs typeface="+mn-cs"/>
              </a:rPr>
              <a:t> of data.</a:t>
            </a:r>
          </a:p>
          <a:p>
            <a:pPr marL="573087" lvl="1" indent="-231775">
              <a:tabLst>
                <a:tab pos="2001838" algn="l"/>
              </a:tabLst>
              <a:defRPr/>
            </a:pPr>
            <a:r>
              <a:rPr lang="en-US" sz="2500" dirty="0"/>
              <a:t>Arrays have many </a:t>
            </a:r>
            <a:r>
              <a:rPr lang="en-US" sz="2500" i="1" dirty="0"/>
              <a:t>elements</a:t>
            </a:r>
            <a:r>
              <a:rPr lang="en-US" sz="2500" dirty="0"/>
              <a:t> that you can access using </a:t>
            </a:r>
            <a:r>
              <a:rPr lang="en-US" sz="2500" i="1" dirty="0"/>
              <a:t>indices</a:t>
            </a:r>
            <a:endParaRPr lang="en-US" sz="2500" dirty="0"/>
          </a:p>
        </p:txBody>
      </p:sp>
      <p:graphicFrame>
        <p:nvGraphicFramePr>
          <p:cNvPr id="1824772" name="Group 4"/>
          <p:cNvGraphicFramePr>
            <a:graphicFrameLocks noGrp="1"/>
          </p:cNvGraphicFramePr>
          <p:nvPr/>
        </p:nvGraphicFramePr>
        <p:xfrm>
          <a:off x="1050925" y="3327400"/>
          <a:ext cx="6416675" cy="1041400"/>
        </p:xfrm>
        <a:graphic>
          <a:graphicData uri="http://schemas.openxmlformats.org/drawingml/2006/table">
            <a:tbl>
              <a:tblPr/>
              <a:tblGrid>
                <a:gridCol w="874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4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40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40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40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5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40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40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403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540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5403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520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value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49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26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84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72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7207" name="Group 55"/>
          <p:cNvGrpSpPr>
            <a:grpSpLocks/>
          </p:cNvGrpSpPr>
          <p:nvPr/>
        </p:nvGrpSpPr>
        <p:grpSpPr bwMode="auto">
          <a:xfrm>
            <a:off x="1585913" y="4470400"/>
            <a:ext cx="6208712" cy="863600"/>
            <a:chOff x="999" y="3600"/>
            <a:chExt cx="3911" cy="544"/>
          </a:xfrm>
        </p:grpSpPr>
        <p:grpSp>
          <p:nvGrpSpPr>
            <p:cNvPr id="7209" name="Group 56"/>
            <p:cNvGrpSpPr>
              <a:grpSpLocks/>
            </p:cNvGrpSpPr>
            <p:nvPr/>
          </p:nvGrpSpPr>
          <p:grpSpPr bwMode="auto">
            <a:xfrm>
              <a:off x="999" y="3600"/>
              <a:ext cx="782" cy="544"/>
              <a:chOff x="999" y="3600"/>
              <a:chExt cx="782" cy="544"/>
            </a:xfrm>
          </p:grpSpPr>
          <p:sp>
            <p:nvSpPr>
              <p:cNvPr id="7216" name="Line 57"/>
              <p:cNvSpPr>
                <a:spLocks noChangeShapeType="1"/>
              </p:cNvSpPr>
              <p:nvPr/>
            </p:nvSpPr>
            <p:spPr bwMode="auto">
              <a:xfrm flipV="1">
                <a:off x="1392" y="3600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217" name="Text Box 58"/>
              <p:cNvSpPr txBox="1">
                <a:spLocks noChangeArrowheads="1"/>
              </p:cNvSpPr>
              <p:nvPr/>
            </p:nvSpPr>
            <p:spPr bwMode="auto">
              <a:xfrm>
                <a:off x="999" y="3888"/>
                <a:ext cx="782" cy="25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US" altLang="x-none" sz="2000"/>
                  <a:t>element 0</a:t>
                </a:r>
              </a:p>
            </p:txBody>
          </p:sp>
        </p:grpSp>
        <p:grpSp>
          <p:nvGrpSpPr>
            <p:cNvPr id="7210" name="Group 59"/>
            <p:cNvGrpSpPr>
              <a:grpSpLocks/>
            </p:cNvGrpSpPr>
            <p:nvPr/>
          </p:nvGrpSpPr>
          <p:grpSpPr bwMode="auto">
            <a:xfrm>
              <a:off x="2391" y="3600"/>
              <a:ext cx="782" cy="544"/>
              <a:chOff x="999" y="3600"/>
              <a:chExt cx="782" cy="544"/>
            </a:xfrm>
          </p:grpSpPr>
          <p:sp>
            <p:nvSpPr>
              <p:cNvPr id="7214" name="Line 60"/>
              <p:cNvSpPr>
                <a:spLocks noChangeShapeType="1"/>
              </p:cNvSpPr>
              <p:nvPr/>
            </p:nvSpPr>
            <p:spPr bwMode="auto">
              <a:xfrm flipV="1">
                <a:off x="1392" y="3600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215" name="Text Box 61"/>
              <p:cNvSpPr txBox="1">
                <a:spLocks noChangeArrowheads="1"/>
              </p:cNvSpPr>
              <p:nvPr/>
            </p:nvSpPr>
            <p:spPr bwMode="auto">
              <a:xfrm>
                <a:off x="999" y="3888"/>
                <a:ext cx="782" cy="25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US" altLang="x-none" sz="2000"/>
                  <a:t>element 4</a:t>
                </a:r>
              </a:p>
            </p:txBody>
          </p:sp>
        </p:grpSp>
        <p:grpSp>
          <p:nvGrpSpPr>
            <p:cNvPr id="7211" name="Group 62"/>
            <p:cNvGrpSpPr>
              <a:grpSpLocks/>
            </p:cNvGrpSpPr>
            <p:nvPr/>
          </p:nvGrpSpPr>
          <p:grpSpPr bwMode="auto">
            <a:xfrm>
              <a:off x="4128" y="3600"/>
              <a:ext cx="782" cy="544"/>
              <a:chOff x="999" y="3600"/>
              <a:chExt cx="782" cy="544"/>
            </a:xfrm>
          </p:grpSpPr>
          <p:sp>
            <p:nvSpPr>
              <p:cNvPr id="7212" name="Line 63"/>
              <p:cNvSpPr>
                <a:spLocks noChangeShapeType="1"/>
              </p:cNvSpPr>
              <p:nvPr/>
            </p:nvSpPr>
            <p:spPr bwMode="auto">
              <a:xfrm flipV="1">
                <a:off x="1392" y="3600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213" name="Text Box 64"/>
              <p:cNvSpPr txBox="1">
                <a:spLocks noChangeArrowheads="1"/>
              </p:cNvSpPr>
              <p:nvPr/>
            </p:nvSpPr>
            <p:spPr bwMode="auto">
              <a:xfrm>
                <a:off x="999" y="3888"/>
                <a:ext cx="782" cy="25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US" altLang="x-none" sz="2000"/>
                  <a:t>element 9</a:t>
                </a:r>
              </a:p>
            </p:txBody>
          </p:sp>
        </p:grpSp>
      </p:grpSp>
      <p:sp>
        <p:nvSpPr>
          <p:cNvPr id="7208" name="Text Box 64"/>
          <p:cNvSpPr txBox="1">
            <a:spLocks noChangeArrowheads="1"/>
          </p:cNvSpPr>
          <p:nvPr/>
        </p:nvSpPr>
        <p:spPr bwMode="auto">
          <a:xfrm>
            <a:off x="7653338" y="3581400"/>
            <a:ext cx="13382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000" i="1"/>
              <a:t>length = 10</a:t>
            </a:r>
          </a:p>
        </p:txBody>
      </p:sp>
    </p:spTree>
    <p:extLst>
      <p:ext uri="{BB962C8B-B14F-4D97-AF65-F5344CB8AC3E}">
        <p14:creationId xmlns:p14="http://schemas.microsoft.com/office/powerpoint/2010/main" val="1648542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2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Assume canvas is exactly image size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22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sz="22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addColoredCircle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2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r, </a:t>
            </a:r>
            <a:r>
              <a:rPr lang="en-US" sz="22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col, Color c) {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en-US" sz="22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size = CIRCLE_RADIUS * 2;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GOval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circle = </a:t>
            </a:r>
            <a:r>
              <a:rPr lang="en-US" sz="22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GOval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(size, size);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circle.setFilled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2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true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circle.setColor</a:t>
            </a:r>
            <a:r>
              <a:rPr lang="de-DE" sz="2200" dirty="0">
                <a:latin typeface="Consolas" charset="0"/>
                <a:ea typeface="Consolas" charset="0"/>
                <a:cs typeface="Consolas" charset="0"/>
              </a:rPr>
              <a:t>(c);</a:t>
            </a:r>
          </a:p>
          <a:p>
            <a:pPr marL="0" indent="0">
              <a:buNone/>
            </a:pPr>
            <a:r>
              <a:rPr lang="de-DE" sz="2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e-DE" sz="2200" dirty="0" err="1">
                <a:latin typeface="Consolas" charset="0"/>
                <a:ea typeface="Consolas" charset="0"/>
                <a:cs typeface="Consolas" charset="0"/>
              </a:rPr>
              <a:t>add</a:t>
            </a:r>
            <a:r>
              <a:rPr lang="de-DE" sz="2200" dirty="0">
                <a:latin typeface="Consolas" charset="0"/>
                <a:ea typeface="Consolas" charset="0"/>
                <a:cs typeface="Consolas" charset="0"/>
              </a:rPr>
              <a:t>(oval, </a:t>
            </a:r>
            <a:r>
              <a:rPr lang="de-DE" sz="2200" dirty="0" err="1">
                <a:latin typeface="Consolas" charset="0"/>
                <a:ea typeface="Consolas" charset="0"/>
                <a:cs typeface="Consolas" charset="0"/>
              </a:rPr>
              <a:t>col</a:t>
            </a:r>
            <a:r>
              <a:rPr lang="de-DE" sz="2200" dirty="0">
                <a:latin typeface="Consolas" charset="0"/>
                <a:ea typeface="Consolas" charset="0"/>
                <a:cs typeface="Consolas" charset="0"/>
              </a:rPr>
              <a:t> - CIRCLE_RADIUS, </a:t>
            </a:r>
            <a:r>
              <a:rPr lang="de-DE" sz="2200" dirty="0" err="1">
                <a:latin typeface="Consolas" charset="0"/>
                <a:ea typeface="Consolas" charset="0"/>
                <a:cs typeface="Consolas" charset="0"/>
              </a:rPr>
              <a:t>r</a:t>
            </a:r>
            <a:r>
              <a:rPr lang="de-DE" sz="2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2200" dirty="0">
                <a:latin typeface="Consolas" charset="0"/>
                <a:ea typeface="Consolas" charset="0"/>
                <a:cs typeface="Consolas" charset="0"/>
              </a:rPr>
              <a:t>–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200" dirty="0">
                <a:latin typeface="Consolas" charset="0"/>
                <a:ea typeface="Consolas" charset="0"/>
                <a:cs typeface="Consolas" charset="0"/>
              </a:rPr>
              <a:t>CIRCLE_RADIUS);</a:t>
            </a:r>
          </a:p>
          <a:p>
            <a:pPr marL="0" indent="0">
              <a:buNone/>
            </a:pPr>
            <a:r>
              <a:rPr lang="de-DE" sz="22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27040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Recap: Arrays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2D Arrays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Images as 2D Arrays</a:t>
            </a:r>
          </a:p>
          <a:p>
            <a:r>
              <a:rPr lang="en-US" sz="3600" dirty="0"/>
              <a:t>Modifying Images 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Practice: Brighten, Grayscale</a:t>
            </a:r>
          </a:p>
        </p:txBody>
      </p:sp>
    </p:spTree>
    <p:extLst>
      <p:ext uri="{BB962C8B-B14F-4D97-AF65-F5344CB8AC3E}">
        <p14:creationId xmlns:p14="http://schemas.microsoft.com/office/powerpoint/2010/main" val="8738935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Red, Green and Blue in one </a:t>
            </a:r>
            <a:r>
              <a:rPr lang="en-US" sz="3800" dirty="0" err="1"/>
              <a:t>int</a:t>
            </a:r>
            <a:r>
              <a:rPr lang="en-US" sz="3800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Images </a:t>
            </a:r>
            <a:r>
              <a:rPr lang="en-US" sz="2800" i="1" dirty="0"/>
              <a:t>encode</a:t>
            </a:r>
            <a:r>
              <a:rPr lang="en-US" sz="2800" dirty="0"/>
              <a:t> the R, G, and B values of a pixel into a single integer between 0 and 255.  You can convert between this </a:t>
            </a:r>
            <a:r>
              <a:rPr lang="en-US" sz="2800" b="1" dirty="0"/>
              <a:t>pixel value </a:t>
            </a:r>
            <a:r>
              <a:rPr lang="en-US" sz="2800" dirty="0"/>
              <a:t>and the individual </a:t>
            </a:r>
            <a:r>
              <a:rPr lang="en-US" sz="2800" b="1" dirty="0"/>
              <a:t>RGB values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800" b="1" i="1" dirty="0" err="1">
                <a:latin typeface="Consolas" charset="0"/>
                <a:ea typeface="Consolas" charset="0"/>
                <a:cs typeface="Consolas" charset="0"/>
              </a:rPr>
              <a:t>image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.getPixelArray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px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= pixels[0][0];</a:t>
            </a: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red = </a:t>
            </a: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GImage.getRed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px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);		</a:t>
            </a: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green = </a:t>
            </a: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GImage.getGreen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px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); </a:t>
            </a: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blue = </a:t>
            </a: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GImage.getBlue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px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18410163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New Pixels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Images </a:t>
            </a:r>
            <a:r>
              <a:rPr lang="en-US" sz="2800" i="1" dirty="0"/>
              <a:t>encode</a:t>
            </a:r>
            <a:r>
              <a:rPr lang="en-US" sz="2800" dirty="0"/>
              <a:t> the R, G, and B values of a pixel into a single integer between 0 and 255.  You can convert between this </a:t>
            </a:r>
            <a:r>
              <a:rPr lang="en-US" sz="2800" b="1" dirty="0"/>
              <a:t>pixel value </a:t>
            </a:r>
            <a:r>
              <a:rPr lang="en-US" sz="2800" dirty="0"/>
              <a:t>and the individual </a:t>
            </a:r>
            <a:r>
              <a:rPr lang="en-US" sz="2800" b="1" dirty="0"/>
              <a:t>RGB values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You can also create pixels with your own RGB values.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r = ...</a:t>
            </a: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g = 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...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b = ...</a:t>
            </a: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pixel =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GImage.</a:t>
            </a: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createRGBPixel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(r, g, b);</a:t>
            </a:r>
          </a:p>
        </p:txBody>
      </p:sp>
    </p:spTree>
    <p:extLst>
      <p:ext uri="{BB962C8B-B14F-4D97-AF65-F5344CB8AC3E}">
        <p14:creationId xmlns:p14="http://schemas.microsoft.com/office/powerpoint/2010/main" val="2673940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as 2D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We can get a </a:t>
            </a:r>
            <a:r>
              <a:rPr lang="en-US" sz="2800" dirty="0" err="1"/>
              <a:t>GImage</a:t>
            </a:r>
            <a:r>
              <a:rPr lang="en-US" sz="2800" dirty="0"/>
              <a:t> as a 2D array of pixels, and modify it any way we want.  Then, we can create a new </a:t>
            </a:r>
            <a:r>
              <a:rPr lang="en-US" sz="2800" dirty="0" err="1"/>
              <a:t>GImage</a:t>
            </a:r>
            <a:r>
              <a:rPr lang="en-US" sz="2800" dirty="0"/>
              <a:t> with the modified pixels.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img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8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8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“res/</a:t>
            </a:r>
            <a:r>
              <a:rPr lang="en-US" sz="2800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snowman.jpg</a:t>
            </a:r>
            <a:r>
              <a:rPr lang="en-US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”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8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img.</a:t>
            </a: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getPixelArray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... </a:t>
            </a:r>
            <a:r>
              <a:rPr lang="en-US" sz="28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(modify pixels)</a:t>
            </a: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img.</a:t>
            </a: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setPixelArray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(pixels);	</a:t>
            </a:r>
            <a:r>
              <a:rPr lang="en-US" sz="28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update image</a:t>
            </a:r>
          </a:p>
          <a:p>
            <a:pPr marL="0" indent="0">
              <a:buNone/>
            </a:pPr>
            <a:endParaRPr lang="en-US" sz="28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or make a new </a:t>
            </a:r>
            <a:r>
              <a:rPr lang="en-US" sz="2800" b="1" dirty="0" err="1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endParaRPr lang="en-US" sz="2800" b="1" dirty="0">
              <a:solidFill>
                <a:srgbClr val="00B05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newImg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(pixels)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6264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Modifying Image Pixels</a:t>
            </a:r>
          </a:p>
        </p:txBody>
      </p:sp>
      <p:sp>
        <p:nvSpPr>
          <p:cNvPr id="1675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There are many cool image algorithms based around modifying individual pixels in an image: grayscale, brighten, normalize, remove red-eye</a:t>
            </a:r>
            <a:r>
              <a:rPr lang="mr-IN" altLang="x-none" dirty="0"/>
              <a:t>…</a:t>
            </a:r>
            <a:endParaRPr lang="en-US" altLang="x-none" dirty="0"/>
          </a:p>
        </p:txBody>
      </p:sp>
      <p:pic>
        <p:nvPicPr>
          <p:cNvPr id="1675268" name="Picture 4" descr="graysca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>
            <a:fillRect/>
          </a:stretch>
        </p:blipFill>
        <p:spPr bwMode="auto">
          <a:xfrm>
            <a:off x="304800" y="4649788"/>
            <a:ext cx="5486400" cy="182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75269" name="Picture 5" descr="zo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41" b="12051"/>
          <a:stretch>
            <a:fillRect/>
          </a:stretch>
        </p:blipFill>
        <p:spPr bwMode="auto">
          <a:xfrm>
            <a:off x="6248400" y="4573588"/>
            <a:ext cx="26670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46960" y="4111923"/>
            <a:ext cx="1402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grayscale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80860" y="4108495"/>
            <a:ext cx="1402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zoom</a:t>
            </a:r>
          </a:p>
        </p:txBody>
      </p:sp>
    </p:spTree>
    <p:extLst>
      <p:ext uri="{BB962C8B-B14F-4D97-AF65-F5344CB8AC3E}">
        <p14:creationId xmlns:p14="http://schemas.microsoft.com/office/powerpoint/2010/main" val="3598686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err="1"/>
              <a:t>GImage</a:t>
            </a:r>
            <a:r>
              <a:rPr lang="en-US" altLang="x-none" dirty="0"/>
              <a:t> Pixel Methods</a:t>
            </a:r>
          </a:p>
        </p:txBody>
      </p:sp>
      <p:sp>
        <p:nvSpPr>
          <p:cNvPr id="1738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x-none" dirty="0" err="1">
                <a:latin typeface="Consolas" charset="0"/>
              </a:rPr>
              <a:t>GImage</a:t>
            </a:r>
            <a:r>
              <a:rPr lang="en-US" altLang="x-none" dirty="0">
                <a:latin typeface="Consolas" charset="0"/>
              </a:rPr>
              <a:t> </a:t>
            </a:r>
            <a:r>
              <a:rPr lang="en-US" altLang="x-none" dirty="0" err="1">
                <a:latin typeface="Consolas" charset="0"/>
              </a:rPr>
              <a:t>img</a:t>
            </a:r>
            <a:r>
              <a:rPr lang="en-US" altLang="x-none" dirty="0">
                <a:latin typeface="Consolas" charset="0"/>
              </a:rPr>
              <a:t> = new </a:t>
            </a:r>
            <a:r>
              <a:rPr lang="en-US" altLang="x-none" dirty="0" err="1">
                <a:latin typeface="Consolas" charset="0"/>
              </a:rPr>
              <a:t>GImage</a:t>
            </a:r>
            <a:r>
              <a:rPr lang="en-US" altLang="x-none" dirty="0">
                <a:latin typeface="Consolas" charset="0"/>
              </a:rPr>
              <a:t>("res/</a:t>
            </a:r>
            <a:r>
              <a:rPr lang="en-US" altLang="x-none" dirty="0" err="1">
                <a:latin typeface="Consolas" charset="0"/>
              </a:rPr>
              <a:t>snowman.jpg</a:t>
            </a:r>
            <a:r>
              <a:rPr lang="en-US" altLang="x-none" dirty="0">
                <a:latin typeface="Consolas" charset="0"/>
              </a:rPr>
              <a:t>");</a:t>
            </a:r>
          </a:p>
        </p:txBody>
      </p:sp>
      <p:graphicFrame>
        <p:nvGraphicFramePr>
          <p:cNvPr id="1738756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765854"/>
              </p:ext>
            </p:extLst>
          </p:nvPr>
        </p:nvGraphicFramePr>
        <p:xfrm>
          <a:off x="76200" y="2056837"/>
          <a:ext cx="8991600" cy="4420163"/>
        </p:xfrm>
        <a:graphic>
          <a:graphicData uri="http://schemas.openxmlformats.org/drawingml/2006/table">
            <a:tbl>
              <a:tblPr/>
              <a:tblGrid>
                <a:gridCol w="441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Method name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Description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img</a:t>
                      </a: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.getPixelArray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()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returns pixels as 2D array of ints, where each int in the array contains all 3 of Red, Green, and Blue merged into a single integer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img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.setPixelArray(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array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);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updates pixels using the given 2D array of ints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GImage.createRGBPixel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r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, </a:t>
                      </a:r>
                      <a:r>
                        <a:rPr kumimoji="0" lang="en-US" altLang="x-none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g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, </a:t>
                      </a:r>
                      <a:r>
                        <a:rPr kumimoji="0" lang="en-US" altLang="x-none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b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returns an int that merges the given amounts of red, green and blue (each 0-255)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GImage.getRed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px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  <a:b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</a:b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GImage.getGreen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px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  <a:b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</a:b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GImage.getBlue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px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returns the redness, greenness, or blueness of the given pixel as an integer from 0-255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41975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Recap: Modifying Pixels</a:t>
            </a:r>
          </a:p>
        </p:txBody>
      </p:sp>
      <p:sp>
        <p:nvSpPr>
          <p:cNvPr id="1736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b="1" dirty="0"/>
              <a:t>Extract</a:t>
            </a:r>
            <a:r>
              <a:rPr lang="en-US" altLang="x-none" dirty="0"/>
              <a:t> pixel RGB colors with </a:t>
            </a:r>
            <a:r>
              <a:rPr lang="en-US" altLang="x-none" dirty="0" err="1">
                <a:latin typeface="Consolas" charset="0"/>
              </a:rPr>
              <a:t>GImage.getRed</a:t>
            </a:r>
            <a:r>
              <a:rPr lang="en-US" altLang="x-none" dirty="0"/>
              <a:t>/</a:t>
            </a:r>
            <a:r>
              <a:rPr lang="en-US" altLang="x-none" dirty="0">
                <a:latin typeface="Consolas" charset="0"/>
              </a:rPr>
              <a:t>Blue</a:t>
            </a:r>
            <a:r>
              <a:rPr lang="en-US" altLang="x-none" dirty="0"/>
              <a:t>/</a:t>
            </a:r>
            <a:r>
              <a:rPr lang="en-US" altLang="x-none" dirty="0">
                <a:latin typeface="Consolas" charset="0"/>
              </a:rPr>
              <a:t>Green</a:t>
            </a:r>
            <a:r>
              <a:rPr lang="en-US" altLang="x-none" dirty="0"/>
              <a:t>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8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400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red   = </a:t>
            </a:r>
            <a:r>
              <a:rPr lang="en-US" altLang="x-none" b="1" dirty="0" err="1">
                <a:latin typeface="Consolas" charset="0"/>
              </a:rPr>
              <a:t>GImage.getRed</a:t>
            </a:r>
            <a:r>
              <a:rPr lang="en-US" altLang="x-none" dirty="0">
                <a:latin typeface="Consolas" charset="0"/>
              </a:rPr>
              <a:t>(pixels[0][0]);    </a:t>
            </a:r>
            <a:r>
              <a:rPr lang="en-US" altLang="x-none" dirty="0">
                <a:solidFill>
                  <a:srgbClr val="008000"/>
                </a:solidFill>
                <a:latin typeface="Consolas" charset="0"/>
              </a:rPr>
              <a:t>// 0-255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400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green = </a:t>
            </a:r>
            <a:r>
              <a:rPr lang="en-US" altLang="x-none" b="1" dirty="0" err="1">
                <a:latin typeface="Consolas" charset="0"/>
              </a:rPr>
              <a:t>GImage.getGreen</a:t>
            </a:r>
            <a:r>
              <a:rPr lang="en-US" altLang="x-none" dirty="0">
                <a:latin typeface="Consolas" charset="0"/>
              </a:rPr>
              <a:t>(pixels[0][0]);  </a:t>
            </a:r>
            <a:r>
              <a:rPr lang="en-US" altLang="x-none" dirty="0">
                <a:solidFill>
                  <a:srgbClr val="008000"/>
                </a:solidFill>
                <a:latin typeface="Consolas" charset="0"/>
              </a:rPr>
              <a:t>// 0-255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400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blue  = </a:t>
            </a:r>
            <a:r>
              <a:rPr lang="en-US" altLang="x-none" b="1" dirty="0" err="1">
                <a:latin typeface="Consolas" charset="0"/>
              </a:rPr>
              <a:t>GImage.getBlue</a:t>
            </a:r>
            <a:r>
              <a:rPr lang="en-US" altLang="x-none" dirty="0">
                <a:latin typeface="Consolas" charset="0"/>
              </a:rPr>
              <a:t>(pixels[0][0]);   </a:t>
            </a:r>
            <a:r>
              <a:rPr lang="en-US" altLang="x-none" dirty="0">
                <a:solidFill>
                  <a:srgbClr val="008000"/>
                </a:solidFill>
                <a:latin typeface="Consolas" charset="0"/>
              </a:rPr>
              <a:t>// 0-255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r>
              <a:rPr lang="en-US" altLang="x-none" b="1" dirty="0"/>
              <a:t>Modify</a:t>
            </a:r>
            <a:r>
              <a:rPr lang="en-US" altLang="x-none" dirty="0"/>
              <a:t> the color components for a given pixel.</a:t>
            </a:r>
          </a:p>
          <a:p>
            <a:pPr lvl="1">
              <a:buFontTx/>
              <a:buNone/>
            </a:pPr>
            <a:r>
              <a:rPr lang="en-US" altLang="x-none" dirty="0">
                <a:latin typeface="Consolas" charset="0"/>
              </a:rPr>
              <a:t>	red = 0;   </a:t>
            </a:r>
            <a:r>
              <a:rPr lang="en-US" altLang="x-none" dirty="0">
                <a:solidFill>
                  <a:srgbClr val="008000"/>
                </a:solidFill>
                <a:latin typeface="Consolas" charset="0"/>
              </a:rPr>
              <a:t>// remove redness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>
              <a:lnSpc>
                <a:spcPct val="80000"/>
              </a:lnSpc>
            </a:pPr>
            <a:r>
              <a:rPr lang="en-US" altLang="x-none" b="1" dirty="0"/>
              <a:t>Combine</a:t>
            </a:r>
            <a:r>
              <a:rPr lang="en-US" altLang="x-none" dirty="0"/>
              <a:t> the RGB back together into a single </a:t>
            </a:r>
            <a:r>
              <a:rPr lang="en-US" altLang="x-none" dirty="0">
                <a:latin typeface="Consolas" charset="0"/>
              </a:rPr>
              <a:t>int</a:t>
            </a:r>
            <a:r>
              <a:rPr lang="en-US" altLang="x-none" dirty="0"/>
              <a:t>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8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	pixels[0][0] = </a:t>
            </a:r>
            <a:r>
              <a:rPr lang="en-US" altLang="x-none" sz="2000" dirty="0" err="1">
                <a:latin typeface="Consolas" charset="0"/>
              </a:rPr>
              <a:t>GImage.createRGBPixel</a:t>
            </a:r>
            <a:r>
              <a:rPr lang="en-US" altLang="x-none" sz="2000" dirty="0">
                <a:latin typeface="Consolas" charset="0"/>
              </a:rPr>
              <a:t>(red, green, blue);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>
              <a:lnSpc>
                <a:spcPct val="80000"/>
              </a:lnSpc>
            </a:pPr>
            <a:r>
              <a:rPr lang="en-US" altLang="x-none" b="1" dirty="0"/>
              <a:t>Update</a:t>
            </a:r>
            <a:r>
              <a:rPr lang="en-US" altLang="x-none" dirty="0"/>
              <a:t> the image with your modified pixels when finished.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800" dirty="0"/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b="1" i="1" dirty="0" err="1">
                <a:latin typeface="Consolas" charset="0"/>
              </a:rPr>
              <a:t>image</a:t>
            </a:r>
            <a:r>
              <a:rPr lang="en-US" altLang="x-none" dirty="0" err="1">
                <a:latin typeface="Consolas" charset="0"/>
              </a:rPr>
              <a:t>.setPixelArray</a:t>
            </a:r>
            <a:r>
              <a:rPr lang="en-US" altLang="x-none" dirty="0">
                <a:latin typeface="Consolas" charset="0"/>
              </a:rPr>
              <a:t>(pixels);</a:t>
            </a:r>
          </a:p>
        </p:txBody>
      </p:sp>
    </p:spTree>
    <p:extLst>
      <p:ext uri="{BB962C8B-B14F-4D97-AF65-F5344CB8AC3E}">
        <p14:creationId xmlns:p14="http://schemas.microsoft.com/office/powerpoint/2010/main" val="9573466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Changing Image Size</a:t>
            </a:r>
          </a:p>
        </p:txBody>
      </p:sp>
      <p:sp>
        <p:nvSpPr>
          <p:cNvPr id="1739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Destination image is same size	→ often modify array in place.</a:t>
            </a:r>
          </a:p>
          <a:p>
            <a:r>
              <a:rPr lang="en-US" altLang="x-none" dirty="0"/>
              <a:t>Destination image is different size	→ need a new array.</a:t>
            </a:r>
          </a:p>
          <a:p>
            <a:pPr lvl="1"/>
            <a:endParaRPr lang="en-US" altLang="x-none" dirty="0"/>
          </a:p>
          <a:p>
            <a:r>
              <a:rPr lang="en-US" altLang="x-none" dirty="0"/>
              <a:t>Example: </a:t>
            </a:r>
            <a:r>
              <a:rPr lang="en-US" altLang="x-none" b="1" dirty="0"/>
              <a:t>Half the size</a:t>
            </a:r>
            <a:r>
              <a:rPr lang="en-US" altLang="x-none" dirty="0"/>
              <a:t> of an image.</a:t>
            </a:r>
          </a:p>
          <a:p>
            <a:pPr lvl="1">
              <a:buFontTx/>
              <a:buNone/>
            </a:pPr>
            <a:endParaRPr lang="en-US" altLang="x-none" sz="800" dirty="0"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[][] pixels = </a:t>
            </a:r>
            <a:r>
              <a:rPr lang="en-US" altLang="x-none" dirty="0" err="1">
                <a:latin typeface="Consolas" charset="0"/>
              </a:rPr>
              <a:t>img.getPixelArray</a:t>
            </a:r>
            <a:r>
              <a:rPr lang="en-US" altLang="x-none" dirty="0">
                <a:latin typeface="Consolas" charset="0"/>
              </a:rPr>
              <a:t>();</a:t>
            </a:r>
          </a:p>
          <a:p>
            <a:pPr lvl="1">
              <a:buFontTx/>
              <a:buNone/>
            </a:pPr>
            <a:r>
              <a:rPr lang="en-US" altLang="x-none" dirty="0" err="1">
                <a:solidFill>
                  <a:schemeClr val="accent2"/>
                </a:solidFill>
                <a:latin typeface="Consolas" charset="0"/>
              </a:rPr>
              <a:t>int</a:t>
            </a:r>
            <a:r>
              <a:rPr lang="en-US" altLang="x-none" dirty="0">
                <a:solidFill>
                  <a:schemeClr val="accent2"/>
                </a:solidFill>
                <a:latin typeface="Consolas" charset="0"/>
              </a:rPr>
              <a:t>[][] </a:t>
            </a:r>
            <a:r>
              <a:rPr lang="en-US" altLang="x-none" b="1" dirty="0">
                <a:solidFill>
                  <a:schemeClr val="accent2"/>
                </a:solidFill>
                <a:latin typeface="Consolas" charset="0"/>
              </a:rPr>
              <a:t>smaller </a:t>
            </a:r>
            <a:r>
              <a:rPr lang="en-US" altLang="x-none" dirty="0">
                <a:solidFill>
                  <a:schemeClr val="accent2"/>
                </a:solidFill>
                <a:latin typeface="Consolas" charset="0"/>
              </a:rPr>
              <a:t>= new </a:t>
            </a:r>
            <a:r>
              <a:rPr lang="en-US" altLang="x-none" dirty="0" err="1">
                <a:solidFill>
                  <a:schemeClr val="accent2"/>
                </a:solidFill>
                <a:latin typeface="Consolas" charset="0"/>
              </a:rPr>
              <a:t>int</a:t>
            </a:r>
            <a:r>
              <a:rPr lang="en-US" altLang="x-none" dirty="0">
                <a:solidFill>
                  <a:schemeClr val="accent2"/>
                </a:solidFill>
                <a:latin typeface="Consolas" charset="0"/>
              </a:rPr>
              <a:t>[</a:t>
            </a:r>
            <a:r>
              <a:rPr lang="en-US" altLang="x-none" b="1" dirty="0" err="1">
                <a:solidFill>
                  <a:schemeClr val="accent2"/>
                </a:solidFill>
                <a:latin typeface="Consolas" charset="0"/>
              </a:rPr>
              <a:t>pixels.length</a:t>
            </a:r>
            <a:r>
              <a:rPr lang="en-US" altLang="x-none" b="1" dirty="0">
                <a:solidFill>
                  <a:schemeClr val="accent2"/>
                </a:solidFill>
                <a:latin typeface="Consolas" charset="0"/>
              </a:rPr>
              <a:t> / 2</a:t>
            </a:r>
            <a:r>
              <a:rPr lang="en-US" altLang="x-none" dirty="0">
                <a:solidFill>
                  <a:schemeClr val="accent2"/>
                </a:solidFill>
                <a:latin typeface="Consolas" charset="0"/>
              </a:rPr>
              <a:t>]</a:t>
            </a:r>
          </a:p>
          <a:p>
            <a:pPr lvl="1">
              <a:buFontTx/>
              <a:buNone/>
            </a:pPr>
            <a:r>
              <a:rPr lang="en-US" altLang="x-none" dirty="0">
                <a:solidFill>
                  <a:schemeClr val="accent2"/>
                </a:solidFill>
                <a:latin typeface="Consolas" charset="0"/>
              </a:rPr>
              <a:t>                        [</a:t>
            </a:r>
            <a:r>
              <a:rPr lang="en-US" altLang="x-none" b="1" dirty="0">
                <a:solidFill>
                  <a:schemeClr val="accent2"/>
                </a:solidFill>
                <a:latin typeface="Consolas" charset="0"/>
              </a:rPr>
              <a:t>pixels[0].length / 2</a:t>
            </a:r>
            <a:r>
              <a:rPr lang="en-US" altLang="x-none" dirty="0">
                <a:solidFill>
                  <a:schemeClr val="accent2"/>
                </a:solidFill>
                <a:latin typeface="Consolas" charset="0"/>
              </a:rPr>
              <a:t>];</a:t>
            </a:r>
          </a:p>
          <a:p>
            <a:pPr lvl="1">
              <a:buFontTx/>
              <a:buNone/>
            </a:pPr>
            <a:r>
              <a:rPr lang="en-US" altLang="x-none" dirty="0">
                <a:latin typeface="Consolas" charset="0"/>
              </a:rPr>
              <a:t>...</a:t>
            </a:r>
          </a:p>
          <a:p>
            <a:pPr lvl="1">
              <a:buFontTx/>
              <a:buNone/>
            </a:pPr>
            <a:r>
              <a:rPr lang="en-US" altLang="x-none" dirty="0">
                <a:solidFill>
                  <a:srgbClr val="008000"/>
                </a:solidFill>
                <a:latin typeface="Consolas" charset="0"/>
              </a:rPr>
              <a:t>// set to be the pixels of ‘smaller’</a:t>
            </a:r>
          </a:p>
          <a:p>
            <a:pPr lvl="1">
              <a:buFontTx/>
              <a:buNone/>
            </a:pPr>
            <a:r>
              <a:rPr lang="en-US" altLang="x-none" dirty="0" err="1">
                <a:latin typeface="Consolas" charset="0"/>
              </a:rPr>
              <a:t>img.setPixelArray</a:t>
            </a:r>
            <a:r>
              <a:rPr lang="en-US" altLang="x-none" dirty="0">
                <a:latin typeface="Consolas" charset="0"/>
              </a:rPr>
              <a:t>(</a:t>
            </a:r>
            <a:r>
              <a:rPr lang="en-US" altLang="x-none" b="1" i="1" dirty="0">
                <a:latin typeface="Consolas" charset="0"/>
              </a:rPr>
              <a:t>smaller</a:t>
            </a:r>
            <a:r>
              <a:rPr lang="en-US" altLang="x-none" dirty="0">
                <a:latin typeface="Consolas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7350809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Recap: Arrays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2D Arrays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Images as 2D Arrays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Modifying Images</a:t>
            </a:r>
          </a:p>
          <a:p>
            <a:r>
              <a:rPr lang="en-US" sz="3600" dirty="0"/>
              <a:t>Practice: Brighten, Grayscale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97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Data Structures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A47455B-D21F-754F-A25E-7751B97C10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879860"/>
              </p:ext>
            </p:extLst>
          </p:nvPr>
        </p:nvGraphicFramePr>
        <p:xfrm>
          <a:off x="182881" y="1341437"/>
          <a:ext cx="8839200" cy="473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6879">
                  <a:extLst>
                    <a:ext uri="{9D8B030D-6E8A-4147-A177-3AD203B41FA5}">
                      <a16:colId xmlns:a16="http://schemas.microsoft.com/office/drawing/2014/main" val="3748772204"/>
                    </a:ext>
                  </a:extLst>
                </a:gridCol>
                <a:gridCol w="3627120">
                  <a:extLst>
                    <a:ext uri="{9D8B030D-6E8A-4147-A177-3AD203B41FA5}">
                      <a16:colId xmlns:a16="http://schemas.microsoft.com/office/drawing/2014/main" val="3664556330"/>
                    </a:ext>
                  </a:extLst>
                </a:gridCol>
                <a:gridCol w="3505201">
                  <a:extLst>
                    <a:ext uri="{9D8B030D-6E8A-4147-A177-3AD203B41FA5}">
                      <a16:colId xmlns:a16="http://schemas.microsoft.com/office/drawing/2014/main" val="1003131789"/>
                    </a:ext>
                  </a:extLst>
                </a:gridCol>
              </a:tblGrid>
              <a:tr h="78988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Operation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Strings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Arrays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703050"/>
                  </a:ext>
                </a:extLst>
              </a:tr>
              <a:tr h="78988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Make a new one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urier" pitchFamily="2" charset="0"/>
                        </a:rPr>
                        <a:t>String </a:t>
                      </a:r>
                      <a:r>
                        <a:rPr lang="en-US" sz="1600" dirty="0" err="1">
                          <a:latin typeface="Courier" pitchFamily="2" charset="0"/>
                        </a:rPr>
                        <a:t>str</a:t>
                      </a:r>
                      <a:r>
                        <a:rPr lang="en-US" sz="1600" dirty="0">
                          <a:latin typeface="Courier" pitchFamily="2" charset="0"/>
                        </a:rPr>
                        <a:t> = “</a:t>
                      </a:r>
                      <a:r>
                        <a:rPr lang="en-US" sz="1600" dirty="0" err="1">
                          <a:latin typeface="Courier" pitchFamily="2" charset="0"/>
                        </a:rPr>
                        <a:t>abc</a:t>
                      </a:r>
                      <a:r>
                        <a:rPr lang="en-US" sz="1600" dirty="0">
                          <a:latin typeface="Courier" pitchFamily="2" charset="0"/>
                        </a:rPr>
                        <a:t>”;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Courier" pitchFamily="2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887935"/>
                  </a:ext>
                </a:extLst>
              </a:tr>
              <a:tr h="78988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Get length?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Courier" pitchFamily="2" charset="0"/>
                        </a:rPr>
                        <a:t>str.length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Courier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394484"/>
                  </a:ext>
                </a:extLst>
              </a:tr>
              <a:tr h="78988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Get element?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Courier" pitchFamily="2" charset="0"/>
                        </a:rPr>
                        <a:t>str.charAt</a:t>
                      </a:r>
                      <a:r>
                        <a:rPr lang="en-US" sz="1600" dirty="0">
                          <a:latin typeface="Courier" pitchFamily="2" charset="0"/>
                        </a:rPr>
                        <a:t>(</a:t>
                      </a:r>
                      <a:r>
                        <a:rPr lang="en-US" sz="1600" dirty="0" err="1">
                          <a:latin typeface="Courier" pitchFamily="2" charset="0"/>
                        </a:rPr>
                        <a:t>i</a:t>
                      </a:r>
                      <a:r>
                        <a:rPr lang="en-US" sz="1600" dirty="0">
                          <a:latin typeface="Courier" pitchFamily="2" charset="0"/>
                        </a:rPr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Courier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007286"/>
                  </a:ext>
                </a:extLst>
              </a:tr>
              <a:tr h="78988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Set element?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latin typeface="Courier" pitchFamily="2" charset="0"/>
                        </a:rPr>
                        <a:t>Not allowed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Courier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181940"/>
                  </a:ext>
                </a:extLst>
              </a:tr>
              <a:tr h="78988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Loop?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for(</a:t>
                      </a:r>
                      <a:r>
                        <a:rPr lang="en-US" sz="1200" dirty="0" err="1">
                          <a:latin typeface="Courier" pitchFamily="2" charset="0"/>
                        </a:rPr>
                        <a:t>int</a:t>
                      </a:r>
                      <a:r>
                        <a:rPr lang="en-US" sz="1200" dirty="0">
                          <a:latin typeface="Courier" pitchFamily="2" charset="0"/>
                        </a:rPr>
                        <a:t> </a:t>
                      </a:r>
                      <a:r>
                        <a:rPr lang="en-US" sz="1200" dirty="0" err="1">
                          <a:latin typeface="Courier" pitchFamily="2" charset="0"/>
                        </a:rPr>
                        <a:t>i</a:t>
                      </a:r>
                      <a:r>
                        <a:rPr lang="en-US" sz="1200" dirty="0">
                          <a:latin typeface="Courier" pitchFamily="2" charset="0"/>
                        </a:rPr>
                        <a:t> = 0; </a:t>
                      </a:r>
                      <a:r>
                        <a:rPr lang="en-US" sz="1200" dirty="0" err="1">
                          <a:latin typeface="Courier" pitchFamily="2" charset="0"/>
                        </a:rPr>
                        <a:t>i</a:t>
                      </a:r>
                      <a:r>
                        <a:rPr lang="en-US" sz="1200" dirty="0">
                          <a:latin typeface="Courier" pitchFamily="2" charset="0"/>
                        </a:rPr>
                        <a:t> &lt; </a:t>
                      </a:r>
                      <a:r>
                        <a:rPr lang="en-US" sz="1200" dirty="0" err="1">
                          <a:latin typeface="Courier" pitchFamily="2" charset="0"/>
                        </a:rPr>
                        <a:t>str.length</a:t>
                      </a:r>
                      <a:r>
                        <a:rPr lang="en-US" sz="1200" dirty="0">
                          <a:latin typeface="Courier" pitchFamily="2" charset="0"/>
                        </a:rPr>
                        <a:t>(); </a:t>
                      </a:r>
                      <a:r>
                        <a:rPr lang="en-US" sz="1200" dirty="0" err="1">
                          <a:latin typeface="Courier" pitchFamily="2" charset="0"/>
                        </a:rPr>
                        <a:t>i</a:t>
                      </a:r>
                      <a:r>
                        <a:rPr lang="en-US" sz="1200" dirty="0">
                          <a:latin typeface="Courier" pitchFamily="2" charset="0"/>
                        </a:rPr>
                        <a:t>++)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039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Courier" pitchFamily="2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998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6116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Recap: Arrays</a:t>
            </a:r>
          </a:p>
          <a:p>
            <a:r>
              <a:rPr lang="en-US" sz="3600" dirty="0"/>
              <a:t>2D Arrays</a:t>
            </a:r>
          </a:p>
          <a:p>
            <a:r>
              <a:rPr lang="en-US" sz="3600" dirty="0"/>
              <a:t>Images as 2D Arrays</a:t>
            </a:r>
          </a:p>
          <a:p>
            <a:r>
              <a:rPr lang="en-US" sz="3600" dirty="0"/>
              <a:t>Modifying Images</a:t>
            </a:r>
          </a:p>
          <a:p>
            <a:r>
              <a:rPr lang="en-US" sz="3600" dirty="0"/>
              <a:t>Practice: Brighten, Grayscale</a:t>
            </a:r>
          </a:p>
          <a:p>
            <a:pPr marL="0" indent="0">
              <a:buNone/>
            </a:pPr>
            <a:r>
              <a:rPr lang="en-US" sz="3600" b="1" dirty="0"/>
              <a:t>Next time: </a:t>
            </a:r>
            <a:r>
              <a:rPr lang="en-US" sz="3600" dirty="0"/>
              <a:t>more practice with arrays</a:t>
            </a:r>
            <a:endParaRPr lang="en-US" sz="3600" b="1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30794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Data Structures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A47455B-D21F-754F-A25E-7751B97C100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2881" y="1341437"/>
          <a:ext cx="8839200" cy="473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6879">
                  <a:extLst>
                    <a:ext uri="{9D8B030D-6E8A-4147-A177-3AD203B41FA5}">
                      <a16:colId xmlns:a16="http://schemas.microsoft.com/office/drawing/2014/main" val="3748772204"/>
                    </a:ext>
                  </a:extLst>
                </a:gridCol>
                <a:gridCol w="3627120">
                  <a:extLst>
                    <a:ext uri="{9D8B030D-6E8A-4147-A177-3AD203B41FA5}">
                      <a16:colId xmlns:a16="http://schemas.microsoft.com/office/drawing/2014/main" val="3664556330"/>
                    </a:ext>
                  </a:extLst>
                </a:gridCol>
                <a:gridCol w="3505201">
                  <a:extLst>
                    <a:ext uri="{9D8B030D-6E8A-4147-A177-3AD203B41FA5}">
                      <a16:colId xmlns:a16="http://schemas.microsoft.com/office/drawing/2014/main" val="1003131789"/>
                    </a:ext>
                  </a:extLst>
                </a:gridCol>
              </a:tblGrid>
              <a:tr h="78988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Operation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Strings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Arrays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703050"/>
                  </a:ext>
                </a:extLst>
              </a:tr>
              <a:tr h="78988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Make a new one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urier" pitchFamily="2" charset="0"/>
                        </a:rPr>
                        <a:t>String </a:t>
                      </a:r>
                      <a:r>
                        <a:rPr lang="en-US" sz="1600" dirty="0" err="1">
                          <a:latin typeface="Courier" pitchFamily="2" charset="0"/>
                        </a:rPr>
                        <a:t>str</a:t>
                      </a:r>
                      <a:r>
                        <a:rPr lang="en-US" sz="1600" dirty="0">
                          <a:latin typeface="Courier" pitchFamily="2" charset="0"/>
                        </a:rPr>
                        <a:t> = “</a:t>
                      </a:r>
                      <a:r>
                        <a:rPr lang="en-US" sz="1600" dirty="0" err="1">
                          <a:latin typeface="Courier" pitchFamily="2" charset="0"/>
                        </a:rPr>
                        <a:t>abc</a:t>
                      </a:r>
                      <a:r>
                        <a:rPr lang="en-US" sz="1600" dirty="0">
                          <a:latin typeface="Courier" pitchFamily="2" charset="0"/>
                        </a:rPr>
                        <a:t>”;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Courier" pitchFamily="2" charset="0"/>
                        </a:rPr>
                        <a:t>int</a:t>
                      </a:r>
                      <a:r>
                        <a:rPr lang="en-US" sz="1600" dirty="0">
                          <a:latin typeface="Courier" pitchFamily="2" charset="0"/>
                        </a:rPr>
                        <a:t> </a:t>
                      </a:r>
                      <a:r>
                        <a:rPr lang="en-US" sz="1600" dirty="0" err="1">
                          <a:latin typeface="Courier" pitchFamily="2" charset="0"/>
                        </a:rPr>
                        <a:t>arr</a:t>
                      </a:r>
                      <a:r>
                        <a:rPr lang="en-US" sz="1600" dirty="0">
                          <a:latin typeface="Courier" pitchFamily="2" charset="0"/>
                        </a:rPr>
                        <a:t> = new </a:t>
                      </a:r>
                      <a:r>
                        <a:rPr lang="en-US" sz="1600" dirty="0" err="1">
                          <a:latin typeface="Courier" pitchFamily="2" charset="0"/>
                        </a:rPr>
                        <a:t>int</a:t>
                      </a:r>
                      <a:r>
                        <a:rPr lang="en-US" sz="1600" dirty="0">
                          <a:latin typeface="Courier" pitchFamily="2" charset="0"/>
                        </a:rPr>
                        <a:t>[5];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887935"/>
                  </a:ext>
                </a:extLst>
              </a:tr>
              <a:tr h="78988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Get length?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Courier" pitchFamily="2" charset="0"/>
                        </a:rPr>
                        <a:t>str.length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Courier" pitchFamily="2" charset="0"/>
                        </a:rPr>
                        <a:t>arr.length</a:t>
                      </a:r>
                      <a:endParaRPr lang="en-US" sz="1600" dirty="0">
                        <a:latin typeface="Courier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394484"/>
                  </a:ext>
                </a:extLst>
              </a:tr>
              <a:tr h="78988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Get element?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Courier" pitchFamily="2" charset="0"/>
                        </a:rPr>
                        <a:t>str.charAt</a:t>
                      </a:r>
                      <a:r>
                        <a:rPr lang="en-US" sz="1600" dirty="0">
                          <a:latin typeface="Courier" pitchFamily="2" charset="0"/>
                        </a:rPr>
                        <a:t>(</a:t>
                      </a:r>
                      <a:r>
                        <a:rPr lang="en-US" sz="1600" dirty="0" err="1">
                          <a:latin typeface="Courier" pitchFamily="2" charset="0"/>
                        </a:rPr>
                        <a:t>i</a:t>
                      </a:r>
                      <a:r>
                        <a:rPr lang="en-US" sz="1600" dirty="0">
                          <a:latin typeface="Courier" pitchFamily="2" charset="0"/>
                        </a:rPr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Courier" pitchFamily="2" charset="0"/>
                        </a:rPr>
                        <a:t>arr</a:t>
                      </a:r>
                      <a:r>
                        <a:rPr lang="en-US" sz="1600" dirty="0">
                          <a:latin typeface="Courier" pitchFamily="2" charset="0"/>
                        </a:rPr>
                        <a:t>[</a:t>
                      </a:r>
                      <a:r>
                        <a:rPr lang="en-US" sz="1600" dirty="0" err="1">
                          <a:latin typeface="Courier" pitchFamily="2" charset="0"/>
                        </a:rPr>
                        <a:t>i</a:t>
                      </a:r>
                      <a:r>
                        <a:rPr lang="en-US" sz="1600" dirty="0">
                          <a:latin typeface="Courier" pitchFamily="2" charset="0"/>
                        </a:rPr>
                        <a:t>]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007286"/>
                  </a:ext>
                </a:extLst>
              </a:tr>
              <a:tr h="78988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Set element?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latin typeface="Courier" pitchFamily="2" charset="0"/>
                        </a:rPr>
                        <a:t>Not allowed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Courier" pitchFamily="2" charset="0"/>
                        </a:rPr>
                        <a:t>arr</a:t>
                      </a:r>
                      <a:r>
                        <a:rPr lang="en-US" sz="1600" dirty="0">
                          <a:latin typeface="Courier" pitchFamily="2" charset="0"/>
                        </a:rPr>
                        <a:t>[</a:t>
                      </a:r>
                      <a:r>
                        <a:rPr lang="en-US" sz="1600" dirty="0" err="1">
                          <a:latin typeface="Courier" pitchFamily="2" charset="0"/>
                        </a:rPr>
                        <a:t>i</a:t>
                      </a:r>
                      <a:r>
                        <a:rPr lang="en-US" sz="1600" dirty="0">
                          <a:latin typeface="Courier" pitchFamily="2" charset="0"/>
                        </a:rPr>
                        <a:t>] = 5;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181940"/>
                  </a:ext>
                </a:extLst>
              </a:tr>
              <a:tr h="78988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Loop?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for(</a:t>
                      </a:r>
                      <a:r>
                        <a:rPr lang="en-US" sz="1200" dirty="0" err="1">
                          <a:latin typeface="Courier" pitchFamily="2" charset="0"/>
                        </a:rPr>
                        <a:t>int</a:t>
                      </a:r>
                      <a:r>
                        <a:rPr lang="en-US" sz="1200" dirty="0">
                          <a:latin typeface="Courier" pitchFamily="2" charset="0"/>
                        </a:rPr>
                        <a:t> </a:t>
                      </a:r>
                      <a:r>
                        <a:rPr lang="en-US" sz="1200" dirty="0" err="1">
                          <a:latin typeface="Courier" pitchFamily="2" charset="0"/>
                        </a:rPr>
                        <a:t>i</a:t>
                      </a:r>
                      <a:r>
                        <a:rPr lang="en-US" sz="1200" dirty="0">
                          <a:latin typeface="Courier" pitchFamily="2" charset="0"/>
                        </a:rPr>
                        <a:t> = 0; </a:t>
                      </a:r>
                      <a:r>
                        <a:rPr lang="en-US" sz="1200" dirty="0" err="1">
                          <a:latin typeface="Courier" pitchFamily="2" charset="0"/>
                        </a:rPr>
                        <a:t>i</a:t>
                      </a:r>
                      <a:r>
                        <a:rPr lang="en-US" sz="1200" dirty="0">
                          <a:latin typeface="Courier" pitchFamily="2" charset="0"/>
                        </a:rPr>
                        <a:t> &lt; </a:t>
                      </a:r>
                      <a:r>
                        <a:rPr lang="en-US" sz="1200" dirty="0" err="1">
                          <a:latin typeface="Courier" pitchFamily="2" charset="0"/>
                        </a:rPr>
                        <a:t>str.length</a:t>
                      </a:r>
                      <a:r>
                        <a:rPr lang="en-US" sz="1200" dirty="0">
                          <a:latin typeface="Courier" pitchFamily="2" charset="0"/>
                        </a:rPr>
                        <a:t>(); </a:t>
                      </a:r>
                      <a:r>
                        <a:rPr lang="en-US" sz="1200" dirty="0" err="1">
                          <a:latin typeface="Courier" pitchFamily="2" charset="0"/>
                        </a:rPr>
                        <a:t>i</a:t>
                      </a:r>
                      <a:r>
                        <a:rPr lang="en-US" sz="1200" dirty="0">
                          <a:latin typeface="Courier" pitchFamily="2" charset="0"/>
                        </a:rPr>
                        <a:t>++)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039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ourier" pitchFamily="2" charset="0"/>
                        </a:rPr>
                        <a:t>for(</a:t>
                      </a:r>
                      <a:r>
                        <a:rPr lang="en-US" sz="1200" dirty="0" err="1">
                          <a:latin typeface="Courier" pitchFamily="2" charset="0"/>
                        </a:rPr>
                        <a:t>int</a:t>
                      </a:r>
                      <a:r>
                        <a:rPr lang="en-US" sz="1200" dirty="0">
                          <a:latin typeface="Courier" pitchFamily="2" charset="0"/>
                        </a:rPr>
                        <a:t> </a:t>
                      </a:r>
                      <a:r>
                        <a:rPr lang="en-US" sz="1200" dirty="0" err="1">
                          <a:latin typeface="Courier" pitchFamily="2" charset="0"/>
                        </a:rPr>
                        <a:t>i</a:t>
                      </a:r>
                      <a:r>
                        <a:rPr lang="en-US" sz="1200" dirty="0">
                          <a:latin typeface="Courier" pitchFamily="2" charset="0"/>
                        </a:rPr>
                        <a:t> = 0; </a:t>
                      </a:r>
                      <a:r>
                        <a:rPr lang="en-US" sz="1200" dirty="0" err="1">
                          <a:latin typeface="Courier" pitchFamily="2" charset="0"/>
                        </a:rPr>
                        <a:t>i</a:t>
                      </a:r>
                      <a:r>
                        <a:rPr lang="en-US" sz="1200" dirty="0">
                          <a:latin typeface="Courier" pitchFamily="2" charset="0"/>
                        </a:rPr>
                        <a:t> &lt; </a:t>
                      </a:r>
                      <a:r>
                        <a:rPr lang="en-US" sz="1200" dirty="0" err="1">
                          <a:latin typeface="Courier" pitchFamily="2" charset="0"/>
                        </a:rPr>
                        <a:t>arr.length</a:t>
                      </a:r>
                      <a:r>
                        <a:rPr lang="en-US" sz="1200" dirty="0">
                          <a:latin typeface="Courier" pitchFamily="2" charset="0"/>
                        </a:rPr>
                        <a:t>; </a:t>
                      </a:r>
                      <a:r>
                        <a:rPr lang="en-US" sz="1200" dirty="0" err="1">
                          <a:latin typeface="Courier" pitchFamily="2" charset="0"/>
                        </a:rPr>
                        <a:t>i</a:t>
                      </a:r>
                      <a:r>
                        <a:rPr lang="en-US" sz="1200" dirty="0">
                          <a:latin typeface="Courier" pitchFamily="2" charset="0"/>
                        </a:rPr>
                        <a:t>++)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998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1583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Creating an Array</a:t>
            </a:r>
          </a:p>
        </p:txBody>
      </p:sp>
      <p:sp>
        <p:nvSpPr>
          <p:cNvPr id="148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  <a:defRPr/>
            </a:pPr>
            <a:r>
              <a:rPr lang="en-US" sz="3200" b="1" i="1" dirty="0">
                <a:latin typeface="Consolas" charset="0"/>
                <a:cs typeface="+mn-cs"/>
              </a:rPr>
              <a:t>type</a:t>
            </a:r>
            <a:r>
              <a:rPr lang="en-US" sz="3200" dirty="0">
                <a:latin typeface="Consolas" charset="0"/>
                <a:cs typeface="+mn-cs"/>
              </a:rPr>
              <a:t>[] </a:t>
            </a:r>
            <a:r>
              <a:rPr lang="en-US" sz="3200" b="1" i="1" dirty="0">
                <a:latin typeface="Consolas" charset="0"/>
                <a:cs typeface="+mn-cs"/>
              </a:rPr>
              <a:t>name</a:t>
            </a:r>
            <a:r>
              <a:rPr lang="en-US" sz="3200" dirty="0">
                <a:latin typeface="Consolas" charset="0"/>
                <a:cs typeface="+mn-cs"/>
              </a:rPr>
              <a:t> = new </a:t>
            </a:r>
            <a:r>
              <a:rPr lang="en-US" sz="3200" b="1" i="1" dirty="0">
                <a:latin typeface="Consolas" charset="0"/>
                <a:cs typeface="+mn-cs"/>
              </a:rPr>
              <a:t>type</a:t>
            </a:r>
            <a:r>
              <a:rPr lang="en-US" sz="3200" dirty="0">
                <a:latin typeface="Consolas" charset="0"/>
                <a:cs typeface="+mn-cs"/>
              </a:rPr>
              <a:t>[</a:t>
            </a:r>
            <a:r>
              <a:rPr lang="en-US" sz="3200" b="1" i="1" dirty="0">
                <a:latin typeface="Consolas" charset="0"/>
                <a:cs typeface="+mn-cs"/>
              </a:rPr>
              <a:t>length</a:t>
            </a:r>
            <a:r>
              <a:rPr lang="en-US" sz="3200" dirty="0">
                <a:latin typeface="Consolas" charset="0"/>
                <a:cs typeface="+mn-cs"/>
              </a:rPr>
              <a:t>];</a:t>
            </a:r>
          </a:p>
          <a:p>
            <a:pPr algn="ctr" eaLnBrk="1" hangingPunct="1">
              <a:buFontTx/>
              <a:buNone/>
              <a:defRPr/>
            </a:pPr>
            <a:endParaRPr lang="en-US" sz="3200" dirty="0">
              <a:latin typeface="Consolas" charset="0"/>
            </a:endParaRPr>
          </a:p>
          <a:p>
            <a:pPr algn="ctr" eaLnBrk="1" hangingPunct="1">
              <a:buFontTx/>
              <a:buNone/>
              <a:defRPr/>
            </a:pPr>
            <a:endParaRPr lang="en-US" sz="3200" dirty="0">
              <a:latin typeface="Consolas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2800" dirty="0">
                <a:latin typeface="Consolas" charset="0"/>
              </a:rPr>
              <a:t>		</a:t>
            </a:r>
            <a:r>
              <a:rPr lang="en-US" sz="2800" dirty="0" err="1">
                <a:latin typeface="Consolas" charset="0"/>
              </a:rPr>
              <a:t>int</a:t>
            </a:r>
            <a:r>
              <a:rPr lang="en-US" sz="2800" dirty="0">
                <a:latin typeface="Consolas" charset="0"/>
              </a:rPr>
              <a:t>[] numbers = new </a:t>
            </a:r>
            <a:r>
              <a:rPr lang="en-US" sz="2800" dirty="0" err="1">
                <a:latin typeface="Consolas" charset="0"/>
              </a:rPr>
              <a:t>int</a:t>
            </a:r>
            <a:r>
              <a:rPr lang="en-US" sz="2800" dirty="0">
                <a:latin typeface="Consolas" charset="0"/>
              </a:rPr>
              <a:t>[5];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endParaRPr lang="en-US" dirty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endParaRPr lang="en-US" dirty="0">
              <a:latin typeface="Consolas" charset="0"/>
            </a:endParaRPr>
          </a:p>
        </p:txBody>
      </p:sp>
      <p:graphicFrame>
        <p:nvGraphicFramePr>
          <p:cNvPr id="1482756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02451"/>
              </p:ext>
            </p:extLst>
          </p:nvPr>
        </p:nvGraphicFramePr>
        <p:xfrm>
          <a:off x="2383536" y="3837813"/>
          <a:ext cx="3352800" cy="792352"/>
        </p:xfrm>
        <a:graphic>
          <a:graphicData uri="http://schemas.openxmlformats.org/drawingml/2006/table">
            <a:tbl>
              <a:tblPr/>
              <a:tblGrid>
                <a:gridCol w="804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9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5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95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1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index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1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2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3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4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value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F0B418AF-4986-194F-8822-9DAFA816A2F8}"/>
              </a:ext>
            </a:extLst>
          </p:cNvPr>
          <p:cNvSpPr/>
          <p:nvPr/>
        </p:nvSpPr>
        <p:spPr>
          <a:xfrm>
            <a:off x="922020" y="5372231"/>
            <a:ext cx="72999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2000" dirty="0"/>
              <a:t>Java initializes each element of a new array to its </a:t>
            </a:r>
            <a:r>
              <a:rPr lang="en-US" sz="2000" i="1" dirty="0"/>
              <a:t>default value</a:t>
            </a:r>
            <a:r>
              <a:rPr lang="en-US" sz="2000" dirty="0"/>
              <a:t>, which is </a:t>
            </a:r>
            <a:r>
              <a:rPr lang="en-US" sz="2000" b="1" dirty="0"/>
              <a:t>0</a:t>
            </a:r>
            <a:r>
              <a:rPr lang="en-US" sz="2000" dirty="0"/>
              <a:t> for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000" dirty="0"/>
              <a:t> and 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000" dirty="0"/>
              <a:t>,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‘\0’</a:t>
            </a:r>
            <a:r>
              <a:rPr lang="en-US" sz="2000" dirty="0"/>
              <a:t> for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char</a:t>
            </a:r>
            <a:r>
              <a:rPr lang="en-US" sz="2000" dirty="0"/>
              <a:t>, 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false</a:t>
            </a:r>
            <a:r>
              <a:rPr lang="en-US" sz="2000" dirty="0"/>
              <a:t> for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boolean</a:t>
            </a:r>
            <a:r>
              <a:rPr lang="en-US" sz="2000" dirty="0"/>
              <a:t>, and 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en-US" sz="2000" dirty="0"/>
              <a:t> for objects.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255E28B-F569-6F48-B85A-39FECF626883}"/>
              </a:ext>
            </a:extLst>
          </p:cNvPr>
          <p:cNvCxnSpPr>
            <a:stCxn id="2" idx="0"/>
          </p:cNvCxnSpPr>
          <p:nvPr/>
        </p:nvCxnSpPr>
        <p:spPr>
          <a:xfrm flipH="1" flipV="1">
            <a:off x="4059936" y="4754880"/>
            <a:ext cx="512064" cy="61735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824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Creating an Array</a:t>
            </a:r>
          </a:p>
        </p:txBody>
      </p:sp>
      <p:sp>
        <p:nvSpPr>
          <p:cNvPr id="155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sz="2800" dirty="0"/>
              <a:t>Sometimes, we want to hardcode the elements of an array.</a:t>
            </a:r>
          </a:p>
          <a:p>
            <a:pPr marL="0" indent="0">
              <a:buNone/>
              <a:defRPr/>
            </a:pPr>
            <a:r>
              <a:rPr lang="en-US" sz="2800" dirty="0"/>
              <a:t>Luckily, Java has a special syntax for initializing arrays to hardcoded numbers.</a:t>
            </a:r>
          </a:p>
          <a:p>
            <a:pPr marL="0" indent="0">
              <a:buNone/>
              <a:defRPr/>
            </a:pP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  <a:p>
            <a:pPr>
              <a:buNone/>
              <a:defRPr/>
            </a:pPr>
            <a:r>
              <a:rPr lang="en-US" sz="2800" b="1" dirty="0">
                <a:latin typeface="Consolas" charset="0"/>
              </a:rPr>
              <a:t>	</a:t>
            </a:r>
            <a:r>
              <a:rPr lang="en-US" sz="2800" b="1" i="1" dirty="0">
                <a:latin typeface="Consolas" charset="0"/>
              </a:rPr>
              <a:t>type</a:t>
            </a:r>
            <a:r>
              <a:rPr lang="en-US" sz="2800" dirty="0">
                <a:latin typeface="Consolas" charset="0"/>
              </a:rPr>
              <a:t>[] </a:t>
            </a:r>
            <a:r>
              <a:rPr lang="en-US" sz="2800" b="1" i="1" dirty="0">
                <a:latin typeface="Consolas" charset="0"/>
              </a:rPr>
              <a:t>name</a:t>
            </a:r>
            <a:r>
              <a:rPr lang="en-US" sz="2800" dirty="0">
                <a:latin typeface="Consolas" charset="0"/>
              </a:rPr>
              <a:t> = { </a:t>
            </a:r>
            <a:r>
              <a:rPr lang="en-US" sz="2800" i="1" dirty="0">
                <a:latin typeface="Consolas" charset="0"/>
              </a:rPr>
              <a:t>elements </a:t>
            </a:r>
            <a:r>
              <a:rPr lang="en-US" sz="2800" dirty="0">
                <a:latin typeface="Consolas" charset="0"/>
              </a:rPr>
              <a:t>};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  <a:defRPr/>
            </a:pP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  <a:defRPr/>
            </a:pPr>
            <a:r>
              <a:rPr lang="en-US" sz="28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 // Java infers the array length</a:t>
            </a:r>
          </a:p>
          <a:p>
            <a:pPr marL="0" indent="0">
              <a:buNone/>
              <a:defRPr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[] numbers = {5, 32, 12, 2, 1, -1, 9};</a:t>
            </a:r>
          </a:p>
        </p:txBody>
      </p:sp>
    </p:spTree>
    <p:extLst>
      <p:ext uri="{BB962C8B-B14F-4D97-AF65-F5344CB8AC3E}">
        <p14:creationId xmlns:p14="http://schemas.microsoft.com/office/powerpoint/2010/main" val="1885758173"/>
      </p:ext>
    </p:extLst>
  </p:cSld>
  <p:clrMapOvr>
    <a:masterClrMapping/>
  </p:clrMapOvr>
</p:sld>
</file>

<file path=ppt/theme/theme1.xml><?xml version="1.0" encoding="utf-8"?>
<a:theme xmlns:a="http://schemas.openxmlformats.org/drawingml/2006/main" name="DarkRedTop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arkRedTop" id="{ED291D7B-52D5-7F4D-8D0F-478BBECA120D}" vid="{49A1DCBC-0F56-6B46-960A-7A45F67CC7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DarkRedTop</Template>
  <TotalTime>5445</TotalTime>
  <Words>3499</Words>
  <Application>Microsoft Macintosh PowerPoint</Application>
  <PresentationFormat>On-screen Show (4:3)</PresentationFormat>
  <Paragraphs>775</Paragraphs>
  <Slides>60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5" baseType="lpstr">
      <vt:lpstr>ＭＳ Ｐゴシック</vt:lpstr>
      <vt:lpstr>Andale Mono</vt:lpstr>
      <vt:lpstr>Apple Color Emoji</vt:lpstr>
      <vt:lpstr>Arial</vt:lpstr>
      <vt:lpstr>Bangla MN</vt:lpstr>
      <vt:lpstr>Calibri</vt:lpstr>
      <vt:lpstr>Chalkboard</vt:lpstr>
      <vt:lpstr>Consolas</vt:lpstr>
      <vt:lpstr>Courier</vt:lpstr>
      <vt:lpstr>Mangal</vt:lpstr>
      <vt:lpstr>Tahoma</vt:lpstr>
      <vt:lpstr>Times New Roman</vt:lpstr>
      <vt:lpstr>Verdana</vt:lpstr>
      <vt:lpstr>Wingdings</vt:lpstr>
      <vt:lpstr>DarkRedTop</vt:lpstr>
      <vt:lpstr>CS 106A, Lecture 17 2D Arrays and Images</vt:lpstr>
      <vt:lpstr>PowerPoint Presentation</vt:lpstr>
      <vt:lpstr>Plan for Today</vt:lpstr>
      <vt:lpstr>Plan for Today</vt:lpstr>
      <vt:lpstr>From Last Time: Arrays</vt:lpstr>
      <vt:lpstr>Data Structures</vt:lpstr>
      <vt:lpstr>Data Structures</vt:lpstr>
      <vt:lpstr>Creating an Array</vt:lpstr>
      <vt:lpstr>Creating an Array</vt:lpstr>
      <vt:lpstr>Accessing Data In An Array</vt:lpstr>
      <vt:lpstr>Putting Data In An Array</vt:lpstr>
      <vt:lpstr>Array Length</vt:lpstr>
      <vt:lpstr>Arrays + For Loops = ❤️</vt:lpstr>
      <vt:lpstr>Arrays + For Loops = ❤️</vt:lpstr>
      <vt:lpstr>Limitations of Arrays</vt:lpstr>
      <vt:lpstr>Arrays Methods To The Rescue!</vt:lpstr>
      <vt:lpstr>Plan for Today</vt:lpstr>
      <vt:lpstr>PowerPoint Presentation</vt:lpstr>
      <vt:lpstr>2D Arrays (“Matrices”)</vt:lpstr>
      <vt:lpstr>2D Arrays</vt:lpstr>
      <vt:lpstr>Manipulating 2D Arrays</vt:lpstr>
      <vt:lpstr>PowerPoint Presentation</vt:lpstr>
      <vt:lpstr>2D Arrays = Arrays of Arrays!</vt:lpstr>
      <vt:lpstr>2D Arrays = Arrays of Arrays!</vt:lpstr>
      <vt:lpstr>2D Arrays = Arrays of Arrays!</vt:lpstr>
      <vt:lpstr>2D Array Dimensions</vt:lpstr>
      <vt:lpstr>2D Array Dimensions</vt:lpstr>
      <vt:lpstr>2D Arrays + For Loops = ❤️</vt:lpstr>
      <vt:lpstr>Practice: 2D Arrays</vt:lpstr>
      <vt:lpstr>Limitations of 2D Arrays</vt:lpstr>
      <vt:lpstr>Summary: 2D Arrays</vt:lpstr>
      <vt:lpstr>Plan for Today</vt:lpstr>
      <vt:lpstr>Images</vt:lpstr>
      <vt:lpstr>Images as 2D Arrays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Plan for Today</vt:lpstr>
      <vt:lpstr>Red, Green and Blue in one int?</vt:lpstr>
      <vt:lpstr>Creating New Pixels</vt:lpstr>
      <vt:lpstr>Images as 2D Arrays</vt:lpstr>
      <vt:lpstr>Modifying Image Pixels</vt:lpstr>
      <vt:lpstr>GImage Pixel Methods</vt:lpstr>
      <vt:lpstr>Recap: Modifying Pixels</vt:lpstr>
      <vt:lpstr>Changing Image Size</vt:lpstr>
      <vt:lpstr>Plan for Today</vt:lpstr>
      <vt:lpstr>Recap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Troccoli</dc:creator>
  <cp:lastModifiedBy>Annie Hu</cp:lastModifiedBy>
  <cp:revision>446</cp:revision>
  <cp:lastPrinted>2017-07-26T09:13:08Z</cp:lastPrinted>
  <dcterms:created xsi:type="dcterms:W3CDTF">2017-04-27T05:20:22Z</dcterms:created>
  <dcterms:modified xsi:type="dcterms:W3CDTF">2018-07-25T19:52:57Z</dcterms:modified>
</cp:coreProperties>
</file>